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2" r:id="rId5"/>
    <p:sldId id="268" r:id="rId6"/>
    <p:sldId id="263" r:id="rId7"/>
    <p:sldId id="269" r:id="rId8"/>
    <p:sldId id="264" r:id="rId9"/>
    <p:sldId id="265" r:id="rId10"/>
    <p:sldId id="270" r:id="rId11"/>
    <p:sldId id="266" r:id="rId12"/>
    <p:sldId id="267" r:id="rId13"/>
    <p:sldId id="271" r:id="rId14"/>
    <p:sldId id="272" r:id="rId15"/>
    <p:sldId id="259" r:id="rId16"/>
    <p:sldId id="273"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263FBD98-0124-4C33-ACDA-1A8980B91027}">
          <p14:sldIdLst>
            <p14:sldId id="256"/>
            <p14:sldId id="260"/>
            <p14:sldId id="261"/>
            <p14:sldId id="262"/>
            <p14:sldId id="268"/>
            <p14:sldId id="263"/>
            <p14:sldId id="269"/>
            <p14:sldId id="264"/>
            <p14:sldId id="265"/>
            <p14:sldId id="270"/>
            <p14:sldId id="266"/>
            <p14:sldId id="267"/>
            <p14:sldId id="271"/>
            <p14:sldId id="272"/>
            <p14:sldId id="259"/>
            <p14:sldId id="273"/>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67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27/04/2014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27/04/2014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27/04/2014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27/04/2014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27/04/2014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27/04/2014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27/04/2014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27/04/2014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27/04/2014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619672" y="5589239"/>
            <a:ext cx="6400800" cy="915243"/>
          </a:xfrm>
        </p:spPr>
        <p:txBody>
          <a:bodyPr>
            <a:normAutofit/>
          </a:bodyPr>
          <a:lstStyle/>
          <a:p>
            <a:r>
              <a:rPr lang="es-CO" sz="4400" b="1" i="1" dirty="0" smtClean="0">
                <a:solidFill>
                  <a:srgbClr val="FF0000"/>
                </a:solidFill>
                <a:latin typeface="Agency FB" pitchFamily="34" charset="0"/>
              </a:rPr>
              <a:t>Texto base Luc.15:28.</a:t>
            </a:r>
            <a:endParaRPr lang="es-CO" sz="4400" b="1" i="1" dirty="0">
              <a:solidFill>
                <a:srgbClr val="FF0000"/>
              </a:solidFill>
              <a:latin typeface="Agency FB" pitchFamily="34" charset="0"/>
            </a:endParaRPr>
          </a:p>
        </p:txBody>
      </p:sp>
      <p:sp>
        <p:nvSpPr>
          <p:cNvPr id="4" name="3 Terminador"/>
          <p:cNvSpPr/>
          <p:nvPr/>
        </p:nvSpPr>
        <p:spPr>
          <a:xfrm>
            <a:off x="611560" y="764704"/>
            <a:ext cx="7848872" cy="1512168"/>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dirty="0">
                <a:solidFill>
                  <a:srgbClr val="002060"/>
                </a:solidFill>
                <a:latin typeface="Algerian" pitchFamily="82" charset="0"/>
              </a:rPr>
              <a:t>EL HERMANO MAYOR</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2492896"/>
            <a:ext cx="2376264" cy="2807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Menos"/>
          <p:cNvSpPr/>
          <p:nvPr/>
        </p:nvSpPr>
        <p:spPr>
          <a:xfrm>
            <a:off x="1259632" y="6368752"/>
            <a:ext cx="6840760" cy="300608"/>
          </a:xfrm>
          <a:prstGeom prst="mathMinus">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485653406"/>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dirty="0">
                <a:latin typeface="Agency FB" pitchFamily="34" charset="0"/>
              </a:rPr>
              <a:t>EL HERMANO MAYOR JUSTO EN SÍ MISMO</a:t>
            </a:r>
            <a:r>
              <a:rPr lang="es-CO" b="1" dirty="0" smtClean="0">
                <a:latin typeface="Agency FB" pitchFamily="34" charset="0"/>
              </a:rPr>
              <a:t>:</a:t>
            </a:r>
            <a:endParaRPr lang="es-CO" b="1" dirty="0">
              <a:latin typeface="Agency FB" pitchFamily="34" charset="0"/>
            </a:endParaRPr>
          </a:p>
        </p:txBody>
      </p:sp>
      <p:sp>
        <p:nvSpPr>
          <p:cNvPr id="3" name="2 Marcador de contenido"/>
          <p:cNvSpPr>
            <a:spLocks noGrp="1"/>
          </p:cNvSpPr>
          <p:nvPr>
            <p:ph idx="1"/>
          </p:nvPr>
        </p:nvSpPr>
        <p:spPr>
          <a:xfrm>
            <a:off x="0" y="1600200"/>
            <a:ext cx="9144000" cy="4525963"/>
          </a:xfrm>
          <a:solidFill>
            <a:schemeClr val="bg1"/>
          </a:solidFill>
        </p:spPr>
        <p:txBody>
          <a:bodyPr>
            <a:normAutofit/>
          </a:bodyPr>
          <a:lstStyle/>
          <a:p>
            <a:pPr marL="0" indent="0" algn="ctr">
              <a:buNone/>
            </a:pPr>
            <a:endParaRPr lang="es-CO" dirty="0" smtClean="0">
              <a:solidFill>
                <a:srgbClr val="002060"/>
              </a:solidFill>
            </a:endParaRPr>
          </a:p>
          <a:p>
            <a:pPr marL="0" indent="0" algn="ctr">
              <a:buNone/>
            </a:pPr>
            <a:r>
              <a:rPr lang="es-CO" b="1" dirty="0" smtClean="0">
                <a:solidFill>
                  <a:srgbClr val="002060"/>
                </a:solidFill>
              </a:rPr>
              <a:t>Aquí nos ocuparemos en lo que tiene que ver con la actitud del hermano mayor del que se conoce como el hijo prodigo:</a:t>
            </a:r>
          </a:p>
          <a:p>
            <a:pPr marL="0" indent="0" algn="ctr">
              <a:buNone/>
            </a:pPr>
            <a:r>
              <a:rPr lang="es-CO" b="1" dirty="0" smtClean="0">
                <a:solidFill>
                  <a:srgbClr val="002060"/>
                </a:solidFill>
              </a:rPr>
              <a:t>La </a:t>
            </a:r>
            <a:r>
              <a:rPr lang="es-CO" b="1" dirty="0">
                <a:solidFill>
                  <a:srgbClr val="002060"/>
                </a:solidFill>
              </a:rPr>
              <a:t>sección final de Lucas </a:t>
            </a:r>
            <a:r>
              <a:rPr lang="es-CO" b="1" dirty="0" smtClean="0">
                <a:solidFill>
                  <a:srgbClr val="002060"/>
                </a:solidFill>
              </a:rPr>
              <a:t>15 nos </a:t>
            </a:r>
            <a:r>
              <a:rPr lang="es-CO" b="1" dirty="0">
                <a:solidFill>
                  <a:srgbClr val="002060"/>
                </a:solidFill>
              </a:rPr>
              <a:t>provee una </a:t>
            </a:r>
            <a:r>
              <a:rPr lang="es-CO" b="1" dirty="0" smtClean="0">
                <a:solidFill>
                  <a:srgbClr val="002060"/>
                </a:solidFill>
              </a:rPr>
              <a:t>enseñanza </a:t>
            </a:r>
            <a:r>
              <a:rPr lang="es-CO" b="1" dirty="0">
                <a:solidFill>
                  <a:srgbClr val="002060"/>
                </a:solidFill>
              </a:rPr>
              <a:t>vital e instructiva, </a:t>
            </a:r>
            <a:r>
              <a:rPr lang="es-CO" b="1" dirty="0" smtClean="0">
                <a:solidFill>
                  <a:srgbClr val="002060"/>
                </a:solidFill>
              </a:rPr>
              <a:t>para </a:t>
            </a:r>
            <a:r>
              <a:rPr lang="es-CO" b="1" dirty="0">
                <a:solidFill>
                  <a:srgbClr val="002060"/>
                </a:solidFill>
              </a:rPr>
              <a:t>la </a:t>
            </a:r>
            <a:r>
              <a:rPr lang="es-CO" b="1" dirty="0" smtClean="0">
                <a:solidFill>
                  <a:srgbClr val="002060"/>
                </a:solidFill>
              </a:rPr>
              <a:t>doctrina de nuestro </a:t>
            </a:r>
            <a:r>
              <a:rPr lang="es-CO" b="1" dirty="0">
                <a:solidFill>
                  <a:srgbClr val="002060"/>
                </a:solidFill>
              </a:rPr>
              <a:t>Señor sobre </a:t>
            </a:r>
            <a:r>
              <a:rPr lang="es-CO" b="1" dirty="0" smtClean="0">
                <a:solidFill>
                  <a:srgbClr val="002060"/>
                </a:solidFill>
              </a:rPr>
              <a:t>el arrepentimiento </a:t>
            </a:r>
            <a:r>
              <a:rPr lang="es-CO" b="1" dirty="0">
                <a:solidFill>
                  <a:srgbClr val="002060"/>
                </a:solidFill>
              </a:rPr>
              <a:t>cristiano.</a:t>
            </a:r>
          </a:p>
          <a:p>
            <a:endParaRPr lang="es-CO" dirty="0">
              <a:solidFill>
                <a:srgbClr val="002060"/>
              </a:solidFill>
            </a:endParaRPr>
          </a:p>
        </p:txBody>
      </p:sp>
    </p:spTree>
    <p:extLst>
      <p:ext uri="{BB962C8B-B14F-4D97-AF65-F5344CB8AC3E}">
        <p14:creationId xmlns:p14="http://schemas.microsoft.com/office/powerpoint/2010/main" val="3664609095"/>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a:blipFill>
            <a:blip r:embed="rId2"/>
            <a:tile tx="0" ty="0" sx="100000" sy="100000" flip="none" algn="tl"/>
          </a:blipFill>
        </p:spPr>
        <p:txBody>
          <a:bodyPr>
            <a:normAutofit fontScale="77500" lnSpcReduction="20000"/>
          </a:bodyPr>
          <a:lstStyle/>
          <a:p>
            <a:pPr marL="0" indent="0" algn="ctr">
              <a:buNone/>
            </a:pPr>
            <a:r>
              <a:rPr lang="es-CO" dirty="0"/>
              <a:t>Al regresar el hermano mayor del hijo pródigo del trabajo en el campo, él oye </a:t>
            </a:r>
            <a:r>
              <a:rPr lang="es-CO" dirty="0" smtClean="0"/>
              <a:t>los sonidos </a:t>
            </a:r>
            <a:r>
              <a:rPr lang="es-CO" dirty="0"/>
              <a:t>de la celebración en la casa y, al preguntar, se le informa del por qué:  </a:t>
            </a:r>
            <a:r>
              <a:rPr lang="es-CO" dirty="0" smtClean="0"/>
              <a:t>“</a:t>
            </a:r>
            <a:r>
              <a:rPr lang="es-CO" dirty="0">
                <a:latin typeface="Agency FB" pitchFamily="34" charset="0"/>
              </a:rPr>
              <a:t>Tu hermano </a:t>
            </a:r>
            <a:r>
              <a:rPr lang="es-CO" dirty="0" smtClean="0">
                <a:latin typeface="Agency FB" pitchFamily="34" charset="0"/>
              </a:rPr>
              <a:t>ha venido</a:t>
            </a:r>
            <a:r>
              <a:rPr lang="es-CO" dirty="0">
                <a:latin typeface="Agency FB" pitchFamily="34" charset="0"/>
              </a:rPr>
              <a:t>; y tu padre ha hecho matar el becerro gordo, por haberle recibido bueno y sano</a:t>
            </a:r>
            <a:r>
              <a:rPr lang="es-CO" dirty="0"/>
              <a:t>” </a:t>
            </a:r>
            <a:r>
              <a:rPr lang="es-CO" dirty="0" smtClean="0">
                <a:solidFill>
                  <a:srgbClr val="FF0000"/>
                </a:solidFill>
              </a:rPr>
              <a:t>(Luc. 15:27</a:t>
            </a:r>
            <a:r>
              <a:rPr lang="es-CO" dirty="0">
                <a:solidFill>
                  <a:srgbClr val="FF0000"/>
                </a:solidFill>
              </a:rPr>
              <a:t>).</a:t>
            </a:r>
          </a:p>
          <a:p>
            <a:endParaRPr lang="es-CO" dirty="0" smtClean="0"/>
          </a:p>
          <a:p>
            <a:pPr marL="0" indent="0" algn="ctr">
              <a:buNone/>
            </a:pPr>
            <a:r>
              <a:rPr lang="es-CO" sz="3600" dirty="0" smtClean="0"/>
              <a:t>Al </a:t>
            </a:r>
            <a:r>
              <a:rPr lang="es-CO" sz="3600" dirty="0"/>
              <a:t>hermano mayor no le gustó para nada esta información de la fiesta que su papá daba por </a:t>
            </a:r>
            <a:r>
              <a:rPr lang="es-CO" sz="3600" dirty="0" smtClean="0"/>
              <a:t>el hermano </a:t>
            </a:r>
            <a:r>
              <a:rPr lang="es-CO" sz="3600" dirty="0"/>
              <a:t>menor. De hecho, “</a:t>
            </a:r>
            <a:r>
              <a:rPr lang="es-CO" sz="3600" dirty="0">
                <a:latin typeface="Agency FB" pitchFamily="34" charset="0"/>
              </a:rPr>
              <a:t>Entonces se enojó, y no quería entrar</a:t>
            </a:r>
            <a:r>
              <a:rPr lang="es-CO" sz="3600" dirty="0"/>
              <a:t>” </a:t>
            </a:r>
            <a:r>
              <a:rPr lang="es-CO" sz="3600" dirty="0" smtClean="0"/>
              <a:t>dice </a:t>
            </a:r>
            <a:r>
              <a:rPr lang="es-CO" sz="3600" dirty="0" smtClean="0">
                <a:solidFill>
                  <a:srgbClr val="FF0000"/>
                </a:solidFill>
              </a:rPr>
              <a:t>(Luc. 15:28</a:t>
            </a:r>
            <a:r>
              <a:rPr lang="es-CO" sz="3600" dirty="0">
                <a:solidFill>
                  <a:srgbClr val="FF0000"/>
                </a:solidFill>
              </a:rPr>
              <a:t>). </a:t>
            </a:r>
            <a:r>
              <a:rPr lang="es-CO" sz="3600" dirty="0"/>
              <a:t>S</a:t>
            </a:r>
            <a:r>
              <a:rPr lang="es-CO" sz="3600" dirty="0" smtClean="0"/>
              <a:t>us siguientes </a:t>
            </a:r>
            <a:r>
              <a:rPr lang="es-CO" sz="3600" dirty="0"/>
              <a:t>palabras le hacen claro, él no está realmente enojado con el hermano, sino con </a:t>
            </a:r>
            <a:r>
              <a:rPr lang="es-CO" sz="3600" dirty="0" smtClean="0"/>
              <a:t>su padre </a:t>
            </a:r>
            <a:r>
              <a:rPr lang="es-CO" sz="3600" dirty="0"/>
              <a:t>por darle al hermano menor tan suntuosa bienvenida.  E</a:t>
            </a:r>
            <a:r>
              <a:rPr lang="es-CO" sz="3600" dirty="0" smtClean="0"/>
              <a:t>l </a:t>
            </a:r>
            <a:r>
              <a:rPr lang="es-CO" sz="3600" dirty="0"/>
              <a:t>no comparte </a:t>
            </a:r>
            <a:r>
              <a:rPr lang="es-CO" sz="3600" dirty="0" smtClean="0"/>
              <a:t>la alegría </a:t>
            </a:r>
            <a:r>
              <a:rPr lang="es-CO" sz="3600" dirty="0"/>
              <a:t>que su padre siente en esta ocasión. </a:t>
            </a:r>
            <a:endParaRPr lang="es-CO" sz="3600" dirty="0" smtClean="0"/>
          </a:p>
          <a:p>
            <a:pPr marL="0" indent="0" algn="ctr">
              <a:buNone/>
            </a:pPr>
            <a:endParaRPr lang="es-CO" sz="3400" b="1" u="sng" dirty="0" smtClean="0"/>
          </a:p>
          <a:p>
            <a:pPr marL="0" indent="0" algn="ctr">
              <a:buNone/>
            </a:pPr>
            <a:r>
              <a:rPr lang="es-CO" sz="3400" b="1" u="sng" dirty="0" smtClean="0"/>
              <a:t>¿A quién representa el hermano mayor?</a:t>
            </a:r>
          </a:p>
          <a:p>
            <a:pPr marL="0" indent="0" algn="ctr">
              <a:buNone/>
            </a:pPr>
            <a:r>
              <a:rPr lang="es-CO" dirty="0"/>
              <a:t>E</a:t>
            </a:r>
            <a:r>
              <a:rPr lang="es-CO" dirty="0" smtClean="0"/>
              <a:t>l </a:t>
            </a:r>
            <a:r>
              <a:rPr lang="es-CO" dirty="0"/>
              <a:t>hermano mayor representa una clase </a:t>
            </a:r>
            <a:r>
              <a:rPr lang="es-CO" dirty="0" smtClean="0"/>
              <a:t>de cristiano </a:t>
            </a:r>
            <a:r>
              <a:rPr lang="es-CO" dirty="0"/>
              <a:t>cuya actitud hacia el hermano descarriado es mucho menos amorosa que la de </a:t>
            </a:r>
            <a:r>
              <a:rPr lang="es-CO" dirty="0" smtClean="0"/>
              <a:t>Dios, su </a:t>
            </a:r>
            <a:r>
              <a:rPr lang="es-CO" dirty="0"/>
              <a:t>Padre celestial. Los sucesores del hermano mayor en esta parábola han sido numerosos </a:t>
            </a:r>
            <a:r>
              <a:rPr lang="es-CO" dirty="0" smtClean="0"/>
              <a:t>en el </a:t>
            </a:r>
            <a:r>
              <a:rPr lang="es-CO" dirty="0"/>
              <a:t>transcurso de la historia de la Iglesia. </a:t>
            </a:r>
          </a:p>
        </p:txBody>
      </p:sp>
    </p:spTree>
    <p:extLst>
      <p:ext uri="{BB962C8B-B14F-4D97-AF65-F5344CB8AC3E}">
        <p14:creationId xmlns:p14="http://schemas.microsoft.com/office/powerpoint/2010/main" val="363567054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wheel(1)">
                                      <p:cBhvr>
                                        <p:cTn id="15"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85000" lnSpcReduction="20000"/>
          </a:bodyPr>
          <a:lstStyle/>
          <a:p>
            <a:pPr marL="0" indent="0" algn="ctr">
              <a:buNone/>
            </a:pPr>
            <a:r>
              <a:rPr lang="es-CO" sz="3800" b="1" u="sng" dirty="0"/>
              <a:t>Veamos esta actitud más cuidadosamente. </a:t>
            </a:r>
            <a:endParaRPr lang="es-CO" b="1" u="sng" dirty="0" smtClean="0"/>
          </a:p>
          <a:p>
            <a:pPr marL="0" indent="0" algn="ctr">
              <a:buNone/>
            </a:pPr>
            <a:r>
              <a:rPr lang="es-CO" b="1" dirty="0" smtClean="0"/>
              <a:t>No </a:t>
            </a:r>
            <a:r>
              <a:rPr lang="es-CO" b="1" dirty="0"/>
              <a:t>Debemos Sobrestimar Nuestro </a:t>
            </a:r>
            <a:r>
              <a:rPr lang="es-CO" b="1" dirty="0" smtClean="0"/>
              <a:t>Trabajo.</a:t>
            </a:r>
            <a:r>
              <a:rPr lang="es-CO" b="1" dirty="0"/>
              <a:t/>
            </a:r>
            <a:br>
              <a:rPr lang="es-CO" b="1" dirty="0"/>
            </a:br>
            <a:endParaRPr lang="es-CO" b="1" dirty="0"/>
          </a:p>
          <a:p>
            <a:pPr marL="0" indent="0" algn="ctr">
              <a:buNone/>
            </a:pPr>
            <a:r>
              <a:rPr lang="es-CO" dirty="0" smtClean="0"/>
              <a:t>La </a:t>
            </a:r>
            <a:r>
              <a:rPr lang="es-CO" dirty="0"/>
              <a:t>queja del hermano mayor nos enseña mucho. Él principia con la afirmación de </a:t>
            </a:r>
            <a:r>
              <a:rPr lang="es-CO" dirty="0" smtClean="0"/>
              <a:t>cómo ha </a:t>
            </a:r>
            <a:r>
              <a:rPr lang="es-CO" dirty="0"/>
              <a:t>sido fiel al trabajo de su padre al decir: “</a:t>
            </a:r>
            <a:r>
              <a:rPr lang="es-CO" dirty="0">
                <a:latin typeface="Agency FB" pitchFamily="34" charset="0"/>
              </a:rPr>
              <a:t>He aquí, tantos años te sirvo, no </a:t>
            </a:r>
            <a:r>
              <a:rPr lang="es-CO" dirty="0" smtClean="0">
                <a:latin typeface="Agency FB" pitchFamily="34" charset="0"/>
              </a:rPr>
              <a:t>habiéndote desobedecido </a:t>
            </a:r>
            <a:r>
              <a:rPr lang="es-CO" dirty="0">
                <a:latin typeface="Agency FB" pitchFamily="34" charset="0"/>
              </a:rPr>
              <a:t>jamás</a:t>
            </a:r>
            <a:r>
              <a:rPr lang="es-CO" dirty="0" smtClean="0"/>
              <a:t>”.</a:t>
            </a:r>
          </a:p>
          <a:p>
            <a:pPr marL="0" indent="0" algn="ctr">
              <a:buNone/>
            </a:pPr>
            <a:r>
              <a:rPr lang="es-CO" dirty="0" smtClean="0"/>
              <a:t> </a:t>
            </a:r>
            <a:r>
              <a:rPr lang="es-CO" dirty="0" smtClean="0">
                <a:solidFill>
                  <a:srgbClr val="FF0000"/>
                </a:solidFill>
              </a:rPr>
              <a:t>(Luc. 15:29pp).</a:t>
            </a:r>
          </a:p>
          <a:p>
            <a:pPr marL="0" indent="0">
              <a:buNone/>
            </a:pPr>
            <a:r>
              <a:rPr lang="es-CO" dirty="0" smtClean="0"/>
              <a:t>Claramente </a:t>
            </a:r>
            <a:r>
              <a:rPr lang="es-CO" dirty="0"/>
              <a:t>este hermano está bastante satisfecho con </a:t>
            </a:r>
            <a:r>
              <a:rPr lang="es-CO" dirty="0" smtClean="0"/>
              <a:t>el desempeño </a:t>
            </a:r>
            <a:r>
              <a:rPr lang="es-CO" dirty="0"/>
              <a:t>de sus deberes en la finca. Claro, él había trabajado para su padre durante </a:t>
            </a:r>
            <a:r>
              <a:rPr lang="es-CO" dirty="0" smtClean="0"/>
              <a:t>un largo </a:t>
            </a:r>
            <a:r>
              <a:rPr lang="es-CO" dirty="0"/>
              <a:t>tiempo, pero tal vez se nos permite dudar de su amplio reclamo de que él “nunca </a:t>
            </a:r>
            <a:r>
              <a:rPr lang="es-CO" dirty="0" smtClean="0"/>
              <a:t>jamás” había </a:t>
            </a:r>
            <a:r>
              <a:rPr lang="es-CO" dirty="0"/>
              <a:t>desobedecido a su padre. En realidad, él nunca había dejado el hogar como su </a:t>
            </a:r>
            <a:r>
              <a:rPr lang="es-CO" dirty="0" smtClean="0"/>
              <a:t>hermano había </a:t>
            </a:r>
            <a:r>
              <a:rPr lang="es-CO" dirty="0"/>
              <a:t>hecho, pero afirmar que él nunca violó un mandato del padre era, sin duda, </a:t>
            </a:r>
            <a:r>
              <a:rPr lang="es-CO" dirty="0" smtClean="0"/>
              <a:t>asegurar demasiado</a:t>
            </a:r>
            <a:r>
              <a:rPr lang="es-CO" dirty="0"/>
              <a:t>.</a:t>
            </a:r>
          </a:p>
          <a:p>
            <a:endParaRPr lang="es-CO" dirty="0"/>
          </a:p>
        </p:txBody>
      </p:sp>
    </p:spTree>
    <p:extLst>
      <p:ext uri="{BB962C8B-B14F-4D97-AF65-F5344CB8AC3E}">
        <p14:creationId xmlns:p14="http://schemas.microsoft.com/office/powerpoint/2010/main" val="134571681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5" presetClass="entr" presetSubtype="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2000"/>
                                        <p:tgtEl>
                                          <p:spTgt spid="3">
                                            <p:txEl>
                                              <p:pRg st="4" end="4"/>
                                            </p:txEl>
                                          </p:spTgt>
                                        </p:tgtEl>
                                      </p:cBhvr>
                                    </p:animEffect>
                                    <p:anim calcmode="lin" valueType="num">
                                      <p:cBhvr>
                                        <p:cTn id="19"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0"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blipFill>
            <a:blip r:embed="rId2"/>
            <a:tile tx="0" ty="0" sx="100000" sy="100000" flip="none" algn="tl"/>
          </a:blipFill>
        </p:spPr>
        <p:txBody>
          <a:bodyPr>
            <a:normAutofit fontScale="92500" lnSpcReduction="10000"/>
          </a:bodyPr>
          <a:lstStyle/>
          <a:p>
            <a:pPr marL="0" indent="0" algn="ctr">
              <a:buNone/>
            </a:pPr>
            <a:r>
              <a:rPr lang="es-CO" dirty="0"/>
              <a:t>Los cristianos que han servido por un largo tiempo al Señor corren el tremendo riesgo de caer en la trampa tanto sicológica como espiritual en la cual este hermano mayor fue agarrado. </a:t>
            </a:r>
            <a:endParaRPr lang="es-CO" dirty="0" smtClean="0"/>
          </a:p>
          <a:p>
            <a:pPr marL="0" indent="0" algn="ctr">
              <a:buNone/>
            </a:pPr>
            <a:r>
              <a:rPr lang="es-CO" dirty="0" smtClean="0"/>
              <a:t>Podemos </a:t>
            </a:r>
            <a:r>
              <a:rPr lang="es-CO" dirty="0"/>
              <a:t>escudriñar ampliamente los años de servicio como dignos de alabanza mientras olvidamos convenientemente los numerosos fracasos, grandes y pequeños, que han ocurrido durante esos años. </a:t>
            </a:r>
            <a:endParaRPr lang="es-CO" dirty="0" smtClean="0"/>
          </a:p>
          <a:p>
            <a:pPr marL="0" indent="0" algn="ctr">
              <a:buNone/>
            </a:pPr>
            <a:r>
              <a:rPr lang="es-CO" dirty="0" smtClean="0"/>
              <a:t>Aun </a:t>
            </a:r>
            <a:r>
              <a:rPr lang="es-CO" dirty="0"/>
              <a:t>sorprende cómo cristianos dedicados se indignan tanto algunas veces por las derrotas de otros en la iglesia cuando, de hecho, quizás hace años ellos mismos tenían la misma clase de fracasos o parecidos</a:t>
            </a:r>
            <a:r>
              <a:rPr lang="es-CO" dirty="0" smtClean="0"/>
              <a:t>.</a:t>
            </a:r>
            <a:endParaRPr lang="es-CO" dirty="0"/>
          </a:p>
          <a:p>
            <a:endParaRPr lang="es-CO" dirty="0"/>
          </a:p>
        </p:txBody>
      </p:sp>
    </p:spTree>
    <p:extLst>
      <p:ext uri="{BB962C8B-B14F-4D97-AF65-F5344CB8AC3E}">
        <p14:creationId xmlns:p14="http://schemas.microsoft.com/office/powerpoint/2010/main" val="144917220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92500" lnSpcReduction="20000"/>
          </a:bodyPr>
          <a:lstStyle/>
          <a:p>
            <a:pPr marL="0" indent="0" algn="ctr">
              <a:buNone/>
            </a:pPr>
            <a:r>
              <a:rPr lang="es-CO" dirty="0"/>
              <a:t>Al criticar a otros, muestran una </a:t>
            </a:r>
            <a:r>
              <a:rPr lang="es-CO" dirty="0" smtClean="0"/>
              <a:t>falta de </a:t>
            </a:r>
            <a:r>
              <a:rPr lang="es-CO" dirty="0"/>
              <a:t>paciencia o compasión de la clase que ellos mismos una vez necesitaron tanto de </a:t>
            </a:r>
            <a:r>
              <a:rPr lang="es-CO" dirty="0" smtClean="0"/>
              <a:t>Dios como </a:t>
            </a:r>
            <a:r>
              <a:rPr lang="es-CO" dirty="0"/>
              <a:t>de otros creyentes. El peligro de llegar a ser justos en nosotros mismos en </a:t>
            </a:r>
            <a:r>
              <a:rPr lang="es-CO" dirty="0" smtClean="0"/>
              <a:t>nuestro compromiso </a:t>
            </a:r>
            <a:r>
              <a:rPr lang="es-CO" dirty="0"/>
              <a:t>cristiano es muy real, y nuestras mentes a menudo convenientemente </a:t>
            </a:r>
            <a:r>
              <a:rPr lang="es-CO" dirty="0" smtClean="0"/>
              <a:t>obstruyen los </a:t>
            </a:r>
            <a:r>
              <a:rPr lang="es-CO" dirty="0"/>
              <a:t>recuerdos que podrían seriamente desinflar nuestra perspectiva de estar satisfechos </a:t>
            </a:r>
            <a:r>
              <a:rPr lang="es-CO" dirty="0" smtClean="0"/>
              <a:t>en nosotros </a:t>
            </a:r>
            <a:r>
              <a:rPr lang="es-CO" dirty="0"/>
              <a:t>mismos. En realidad, algunas veces podemos aun olvidar nuestros </a:t>
            </a:r>
            <a:r>
              <a:rPr lang="es-CO" dirty="0" smtClean="0"/>
              <a:t>presentes fracasos </a:t>
            </a:r>
            <a:r>
              <a:rPr lang="es-CO" dirty="0"/>
              <a:t>y deficiencias.</a:t>
            </a:r>
          </a:p>
          <a:p>
            <a:pPr marL="0" indent="0" algn="ctr">
              <a:buNone/>
            </a:pPr>
            <a:r>
              <a:rPr lang="es-CO" sz="2800" b="1" u="sng" dirty="0"/>
              <a:t>No Debemos Criticar Lo Que Nuestro Padre </a:t>
            </a:r>
            <a:r>
              <a:rPr lang="es-CO" sz="2800" b="1" u="sng" dirty="0" smtClean="0"/>
              <a:t>Hace. </a:t>
            </a:r>
          </a:p>
          <a:p>
            <a:pPr marL="0" indent="0" algn="ctr">
              <a:buNone/>
            </a:pPr>
            <a:r>
              <a:rPr lang="es-CO" sz="2800" dirty="0" smtClean="0"/>
              <a:t>Esta </a:t>
            </a:r>
            <a:r>
              <a:rPr lang="es-CO" sz="2800" dirty="0"/>
              <a:t>actitud es lo suficiente mala, pero el hermano mayor ahora va más allá con lo </a:t>
            </a:r>
            <a:r>
              <a:rPr lang="es-CO" sz="2800" dirty="0" smtClean="0"/>
              <a:t>que llega </a:t>
            </a:r>
            <a:r>
              <a:rPr lang="es-CO" sz="2800" dirty="0"/>
              <a:t>a ser una acusación contra su padre. Porque ahora este hijo justo en sí mismo declara</a:t>
            </a:r>
            <a:r>
              <a:rPr lang="es-CO" sz="2800" dirty="0" smtClean="0"/>
              <a:t>: “(</a:t>
            </a:r>
            <a:r>
              <a:rPr lang="es-CO" sz="2800" dirty="0" smtClean="0">
                <a:latin typeface="Agency FB" pitchFamily="34" charset="0"/>
              </a:rPr>
              <a:t>Yo </a:t>
            </a:r>
            <a:r>
              <a:rPr lang="es-CO" sz="2800" dirty="0">
                <a:latin typeface="Agency FB" pitchFamily="34" charset="0"/>
              </a:rPr>
              <a:t>hice todo </a:t>
            </a:r>
            <a:r>
              <a:rPr lang="es-CO" sz="2800" dirty="0" smtClean="0">
                <a:latin typeface="Agency FB" pitchFamily="34" charset="0"/>
              </a:rPr>
              <a:t>esto) y </a:t>
            </a:r>
            <a:r>
              <a:rPr lang="es-CO" sz="2800" dirty="0">
                <a:latin typeface="Agency FB" pitchFamily="34" charset="0"/>
              </a:rPr>
              <a:t>nunca me has dado ni un cabrito para gozarme con mis amigos</a:t>
            </a:r>
            <a:r>
              <a:rPr lang="es-CO" sz="2800" dirty="0"/>
              <a:t>”</a:t>
            </a:r>
            <a:r>
              <a:rPr lang="es-CO" sz="2800" dirty="0">
                <a:solidFill>
                  <a:srgbClr val="FF0000"/>
                </a:solidFill>
              </a:rPr>
              <a:t> (</a:t>
            </a:r>
            <a:r>
              <a:rPr lang="es-CO" sz="2800" dirty="0" smtClean="0">
                <a:solidFill>
                  <a:srgbClr val="FF0000"/>
                </a:solidFill>
              </a:rPr>
              <a:t>15:29b)</a:t>
            </a:r>
            <a:r>
              <a:rPr lang="es-CO" sz="2800" dirty="0" smtClean="0"/>
              <a:t>;</a:t>
            </a:r>
            <a:endParaRPr lang="es-CO" sz="2800" dirty="0"/>
          </a:p>
        </p:txBody>
      </p:sp>
    </p:spTree>
    <p:extLst>
      <p:ext uri="{BB962C8B-B14F-4D97-AF65-F5344CB8AC3E}">
        <p14:creationId xmlns:p14="http://schemas.microsoft.com/office/powerpoint/2010/main" val="42656739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20000"/>
          </a:bodyPr>
          <a:lstStyle/>
          <a:p>
            <a:pPr marL="0" indent="0" algn="ctr">
              <a:buNone/>
            </a:pPr>
            <a:r>
              <a:rPr lang="es-CO" dirty="0"/>
              <a:t>Semejante a toda la gente satisfecha en sí misma, este hermano siente que su padre le ha dado </a:t>
            </a:r>
            <a:r>
              <a:rPr lang="es-CO" u="sng" dirty="0"/>
              <a:t>menos</a:t>
            </a:r>
            <a:r>
              <a:rPr lang="es-CO" dirty="0"/>
              <a:t> de lo que se merece</a:t>
            </a:r>
            <a:r>
              <a:rPr lang="es-CO" dirty="0" smtClean="0"/>
              <a:t>. Con lo cual creé que ha sido injusto. </a:t>
            </a:r>
          </a:p>
          <a:p>
            <a:pPr marL="0" indent="0" algn="ctr">
              <a:buNone/>
            </a:pPr>
            <a:r>
              <a:rPr lang="es-CO" dirty="0" smtClean="0">
                <a:solidFill>
                  <a:srgbClr val="FF0000"/>
                </a:solidFill>
              </a:rPr>
              <a:t>No </a:t>
            </a:r>
            <a:r>
              <a:rPr lang="es-CO" dirty="0">
                <a:solidFill>
                  <a:srgbClr val="FF0000"/>
                </a:solidFill>
              </a:rPr>
              <a:t>solamente nunca se ha matado el becerro gordo para él, ¡sino que nunca se le ha dado un cabrito para una fiesta! De la misma manera, los cristianos justos en sí mismos a menudo se sienten ofendidos porque Dios no los ha bendecido o no los ha recompensado más abundantemente de lo que hasta ahora ha hecho</a:t>
            </a:r>
            <a:r>
              <a:rPr lang="es-CO" dirty="0" smtClean="0">
                <a:solidFill>
                  <a:srgbClr val="FF0000"/>
                </a:solidFill>
              </a:rPr>
              <a:t>.</a:t>
            </a:r>
          </a:p>
          <a:p>
            <a:pPr marL="0" indent="0" algn="ctr">
              <a:buNone/>
            </a:pPr>
            <a:r>
              <a:rPr lang="es-CO" dirty="0" smtClean="0"/>
              <a:t> </a:t>
            </a:r>
            <a:r>
              <a:rPr lang="es-CO" dirty="0"/>
              <a:t>¡De hecho, si hay alguna situación dura en la vida de la persona que se cree justa, ella o él toma la actitud de que merece “</a:t>
            </a:r>
            <a:r>
              <a:rPr lang="es-CO" u="sng" dirty="0"/>
              <a:t>mejor que esto</a:t>
            </a:r>
            <a:r>
              <a:rPr lang="es-CO" dirty="0"/>
              <a:t>” de parte del Dios a quien [piensa ella o él] ha servido tan fielmente!”</a:t>
            </a:r>
          </a:p>
          <a:p>
            <a:endParaRPr lang="es-CO" dirty="0"/>
          </a:p>
          <a:p>
            <a:endParaRPr lang="es-CO" dirty="0"/>
          </a:p>
        </p:txBody>
      </p:sp>
    </p:spTree>
    <p:extLst>
      <p:ext uri="{BB962C8B-B14F-4D97-AF65-F5344CB8AC3E}">
        <p14:creationId xmlns:p14="http://schemas.microsoft.com/office/powerpoint/2010/main" val="331664860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85000" lnSpcReduction="10000"/>
          </a:bodyPr>
          <a:lstStyle/>
          <a:p>
            <a:pPr marL="0" indent="0" algn="ctr">
              <a:buNone/>
            </a:pPr>
            <a:r>
              <a:rPr lang="es-CO" dirty="0" smtClean="0"/>
              <a:t>A </a:t>
            </a:r>
            <a:r>
              <a:rPr lang="es-CO" dirty="0"/>
              <a:t>tales personas les hace falta por completo el espíritu qué nuestro Señor </a:t>
            </a:r>
            <a:r>
              <a:rPr lang="es-CO" dirty="0" smtClean="0"/>
              <a:t>Jesucristo ordenó </a:t>
            </a:r>
            <a:r>
              <a:rPr lang="es-CO" dirty="0"/>
              <a:t>a sus discípulos cuando dijo: “</a:t>
            </a:r>
            <a:r>
              <a:rPr lang="es-CO" dirty="0">
                <a:latin typeface="Agency FB" pitchFamily="34" charset="0"/>
              </a:rPr>
              <a:t>Así también vosotros, cuando hayáis hecho todo lo </a:t>
            </a:r>
            <a:r>
              <a:rPr lang="es-CO" dirty="0" smtClean="0">
                <a:latin typeface="Agency FB" pitchFamily="34" charset="0"/>
              </a:rPr>
              <a:t>que os </a:t>
            </a:r>
            <a:r>
              <a:rPr lang="es-CO" dirty="0">
                <a:latin typeface="Agency FB" pitchFamily="34" charset="0"/>
              </a:rPr>
              <a:t>ha sido ordenado, decid: Siervos inútiles somos, pues lo que debíamos hacer, hicimos</a:t>
            </a:r>
            <a:r>
              <a:rPr lang="es-CO" dirty="0" smtClean="0"/>
              <a:t>”</a:t>
            </a:r>
          </a:p>
          <a:p>
            <a:pPr marL="0" indent="0" algn="ctr">
              <a:buNone/>
            </a:pPr>
            <a:r>
              <a:rPr lang="es-CO" dirty="0" smtClean="0"/>
              <a:t> </a:t>
            </a:r>
            <a:r>
              <a:rPr lang="es-CO" dirty="0" smtClean="0">
                <a:solidFill>
                  <a:srgbClr val="FF0000"/>
                </a:solidFill>
              </a:rPr>
              <a:t>(</a:t>
            </a:r>
            <a:r>
              <a:rPr lang="es-CO" dirty="0">
                <a:solidFill>
                  <a:srgbClr val="FF0000"/>
                </a:solidFill>
              </a:rPr>
              <a:t>Lucas 17:10). </a:t>
            </a:r>
            <a:endParaRPr lang="es-CO" dirty="0" smtClean="0">
              <a:solidFill>
                <a:srgbClr val="FF0000"/>
              </a:solidFill>
            </a:endParaRPr>
          </a:p>
          <a:p>
            <a:r>
              <a:rPr lang="es-CO" b="1" dirty="0" smtClean="0">
                <a:solidFill>
                  <a:srgbClr val="0070C0"/>
                </a:solidFill>
              </a:rPr>
              <a:t>Obviamente </a:t>
            </a:r>
            <a:r>
              <a:rPr lang="es-CO" b="1" dirty="0">
                <a:solidFill>
                  <a:srgbClr val="0070C0"/>
                </a:solidFill>
              </a:rPr>
              <a:t>esto es tan diferente de la arrogancia con la que el hermano </a:t>
            </a:r>
            <a:r>
              <a:rPr lang="es-CO" b="1" dirty="0" smtClean="0">
                <a:solidFill>
                  <a:srgbClr val="0070C0"/>
                </a:solidFill>
              </a:rPr>
              <a:t>mayor critica </a:t>
            </a:r>
            <a:r>
              <a:rPr lang="es-CO" b="1" dirty="0">
                <a:solidFill>
                  <a:srgbClr val="0070C0"/>
                </a:solidFill>
              </a:rPr>
              <a:t>a su </a:t>
            </a:r>
            <a:r>
              <a:rPr lang="es-CO" b="1" dirty="0" smtClean="0">
                <a:solidFill>
                  <a:srgbClr val="0070C0"/>
                </a:solidFill>
              </a:rPr>
              <a:t>padre. Hay </a:t>
            </a:r>
            <a:r>
              <a:rPr lang="es-CO" b="1" dirty="0">
                <a:solidFill>
                  <a:srgbClr val="0070C0"/>
                </a:solidFill>
              </a:rPr>
              <a:t>cierta ironía en el hecho de que el hermano mayor no expresa el deseo de “</a:t>
            </a:r>
            <a:r>
              <a:rPr lang="es-CO" b="1" u="sng" dirty="0" smtClean="0">
                <a:solidFill>
                  <a:srgbClr val="0070C0"/>
                </a:solidFill>
              </a:rPr>
              <a:t>gozarse con</a:t>
            </a:r>
            <a:r>
              <a:rPr lang="es-CO" b="1" u="sng" dirty="0">
                <a:solidFill>
                  <a:srgbClr val="0070C0"/>
                </a:solidFill>
              </a:rPr>
              <a:t>” su padre</a:t>
            </a:r>
            <a:r>
              <a:rPr lang="es-CO" b="1" dirty="0">
                <a:solidFill>
                  <a:srgbClr val="0070C0"/>
                </a:solidFill>
              </a:rPr>
              <a:t>, sino que más bien él quiere hacer fiesta </a:t>
            </a:r>
            <a:r>
              <a:rPr lang="es-CO" b="1" u="sng" dirty="0">
                <a:solidFill>
                  <a:srgbClr val="0070C0"/>
                </a:solidFill>
              </a:rPr>
              <a:t>con sus amigos </a:t>
            </a:r>
            <a:r>
              <a:rPr lang="es-CO" dirty="0">
                <a:solidFill>
                  <a:srgbClr val="FF0000"/>
                </a:solidFill>
              </a:rPr>
              <a:t>(v. 29). </a:t>
            </a:r>
            <a:endParaRPr lang="es-CO" dirty="0" smtClean="0">
              <a:solidFill>
                <a:srgbClr val="FF0000"/>
              </a:solidFill>
            </a:endParaRPr>
          </a:p>
          <a:p>
            <a:pPr marL="0" indent="0" algn="ctr">
              <a:buNone/>
            </a:pPr>
            <a:r>
              <a:rPr lang="es-CO" dirty="0" smtClean="0"/>
              <a:t>Él pierde contacto </a:t>
            </a:r>
            <a:r>
              <a:rPr lang="es-CO" dirty="0"/>
              <a:t>con el corazón de su padre en esta ocasión y no piensa desde el punto de vista </a:t>
            </a:r>
            <a:r>
              <a:rPr lang="es-CO" dirty="0" smtClean="0"/>
              <a:t>de participar </a:t>
            </a:r>
            <a:r>
              <a:rPr lang="es-CO" dirty="0"/>
              <a:t>de la alegría de su padre, sino simplemente hacer algo con otras personas que </a:t>
            </a:r>
            <a:r>
              <a:rPr lang="es-CO" dirty="0" smtClean="0"/>
              <a:t>tienen el </a:t>
            </a:r>
            <a:r>
              <a:rPr lang="es-CO" dirty="0"/>
              <a:t>mismo parecer de él. ¡En realidad esto es una trágica perspectiva!</a:t>
            </a:r>
          </a:p>
          <a:p>
            <a:endParaRPr lang="es-CO" dirty="0"/>
          </a:p>
        </p:txBody>
      </p:sp>
    </p:spTree>
    <p:extLst>
      <p:ext uri="{BB962C8B-B14F-4D97-AF65-F5344CB8AC3E}">
        <p14:creationId xmlns:p14="http://schemas.microsoft.com/office/powerpoint/2010/main" val="34771957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a:bodyPr>
          <a:lstStyle/>
          <a:p>
            <a:pPr marL="0" indent="0" algn="ctr">
              <a:buNone/>
            </a:pPr>
            <a:r>
              <a:rPr lang="es-CO" dirty="0">
                <a:solidFill>
                  <a:srgbClr val="FF0000"/>
                </a:solidFill>
              </a:rPr>
              <a:t>Tristemente, el cristiano que se cree muy justo a menudo se siente cómodo </a:t>
            </a:r>
            <a:r>
              <a:rPr lang="es-CO" dirty="0" smtClean="0">
                <a:solidFill>
                  <a:srgbClr val="FF0000"/>
                </a:solidFill>
              </a:rPr>
              <a:t>en compañía </a:t>
            </a:r>
            <a:r>
              <a:rPr lang="es-CO" dirty="0">
                <a:solidFill>
                  <a:srgbClr val="FF0000"/>
                </a:solidFill>
              </a:rPr>
              <a:t>de otras personas que se creen justos en sí </a:t>
            </a:r>
            <a:r>
              <a:rPr lang="es-CO" dirty="0" smtClean="0">
                <a:solidFill>
                  <a:srgbClr val="FF0000"/>
                </a:solidFill>
              </a:rPr>
              <a:t>mismos, </a:t>
            </a:r>
            <a:r>
              <a:rPr lang="es-CO" dirty="0">
                <a:solidFill>
                  <a:srgbClr val="FF0000"/>
                </a:solidFill>
              </a:rPr>
              <a:t>con quienes pueden </a:t>
            </a:r>
            <a:r>
              <a:rPr lang="es-CO" dirty="0" smtClean="0">
                <a:solidFill>
                  <a:srgbClr val="FF0000"/>
                </a:solidFill>
              </a:rPr>
              <a:t>pasar tiempo </a:t>
            </a:r>
            <a:r>
              <a:rPr lang="es-CO" dirty="0">
                <a:solidFill>
                  <a:srgbClr val="FF0000"/>
                </a:solidFill>
              </a:rPr>
              <a:t>lamentándose del miserable estado espiritual de la iglesia, las faltas de otros </a:t>
            </a:r>
            <a:r>
              <a:rPr lang="es-CO" dirty="0" smtClean="0">
                <a:solidFill>
                  <a:srgbClr val="FF0000"/>
                </a:solidFill>
              </a:rPr>
              <a:t>creyentes, etc</a:t>
            </a:r>
            <a:r>
              <a:rPr lang="es-CO" dirty="0">
                <a:solidFill>
                  <a:srgbClr val="FF0000"/>
                </a:solidFill>
              </a:rPr>
              <a:t>. </a:t>
            </a:r>
            <a:r>
              <a:rPr lang="es-CO" dirty="0" smtClean="0">
                <a:solidFill>
                  <a:srgbClr val="FF0000"/>
                </a:solidFill>
              </a:rPr>
              <a:t>Etc.</a:t>
            </a:r>
          </a:p>
          <a:p>
            <a:pPr marL="0" indent="0" algn="ctr">
              <a:buNone/>
            </a:pPr>
            <a:r>
              <a:rPr lang="es-CO" dirty="0" smtClean="0"/>
              <a:t>Si </a:t>
            </a:r>
            <a:r>
              <a:rPr lang="es-CO" dirty="0"/>
              <a:t>Dios mismo entrara de pronto en medio de la reunión de tales personas, les mataría </a:t>
            </a:r>
            <a:r>
              <a:rPr lang="es-CO" dirty="0" smtClean="0"/>
              <a:t>el gozo </a:t>
            </a:r>
            <a:r>
              <a:rPr lang="es-CO" dirty="0"/>
              <a:t>de criticar porque la actitud de estos críticos súper-justos está tan lejos de la de un </a:t>
            </a:r>
            <a:r>
              <a:rPr lang="es-CO" dirty="0" smtClean="0"/>
              <a:t>Padre celestial </a:t>
            </a:r>
            <a:r>
              <a:rPr lang="es-CO" dirty="0"/>
              <a:t>y amante quien desea fuertemente el regreso de sus hijos extraviados.</a:t>
            </a:r>
          </a:p>
          <a:p>
            <a:endParaRPr lang="es-CO" dirty="0"/>
          </a:p>
        </p:txBody>
      </p:sp>
    </p:spTree>
    <p:extLst>
      <p:ext uri="{BB962C8B-B14F-4D97-AF65-F5344CB8AC3E}">
        <p14:creationId xmlns:p14="http://schemas.microsoft.com/office/powerpoint/2010/main" val="369502208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7500" lnSpcReduction="20000"/>
          </a:bodyPr>
          <a:lstStyle/>
          <a:p>
            <a:pPr marL="0" indent="0" algn="ctr">
              <a:buNone/>
            </a:pPr>
            <a:r>
              <a:rPr lang="es-CO" dirty="0"/>
              <a:t>Debemos Poner Atención a la Amable Reprensión de Nuestro Padre. La reprensión que el padre da a su hijo mayor enojado es amable pero firme</a:t>
            </a:r>
            <a:r>
              <a:rPr lang="es-CO" dirty="0" smtClean="0"/>
              <a:t>:</a:t>
            </a:r>
          </a:p>
          <a:p>
            <a:pPr marL="0" indent="0" algn="ctr">
              <a:buNone/>
            </a:pPr>
            <a:endParaRPr lang="es-CO" dirty="0" smtClean="0"/>
          </a:p>
          <a:p>
            <a:pPr marL="0" indent="0" algn="ctr">
              <a:buNone/>
            </a:pPr>
            <a:r>
              <a:rPr lang="es-CO" b="1" dirty="0" smtClean="0">
                <a:solidFill>
                  <a:srgbClr val="0070C0"/>
                </a:solidFill>
              </a:rPr>
              <a:t> </a:t>
            </a:r>
            <a:r>
              <a:rPr lang="es-CO" b="1" dirty="0">
                <a:solidFill>
                  <a:srgbClr val="0070C0"/>
                </a:solidFill>
              </a:rPr>
              <a:t>“Hijo, tú siempre estás conmigo, y todas mis cosas son tuyas” </a:t>
            </a:r>
            <a:r>
              <a:rPr lang="es-CO" b="1" dirty="0" smtClean="0">
                <a:solidFill>
                  <a:srgbClr val="FF0000"/>
                </a:solidFill>
              </a:rPr>
              <a:t>(Luc.15:31). </a:t>
            </a:r>
          </a:p>
          <a:p>
            <a:pPr marL="0" indent="0" algn="ctr">
              <a:buNone/>
            </a:pPr>
            <a:r>
              <a:rPr lang="es-CO" b="1" dirty="0" smtClean="0">
                <a:solidFill>
                  <a:srgbClr val="0070C0"/>
                </a:solidFill>
              </a:rPr>
              <a:t>“¿</a:t>
            </a:r>
            <a:r>
              <a:rPr lang="es-CO" b="1" dirty="0">
                <a:solidFill>
                  <a:srgbClr val="0070C0"/>
                </a:solidFill>
              </a:rPr>
              <a:t>Has olvidado las ventajas que tienes?” el padre le pregunta. “Tú disfrutas de mi presencia todo el tiempo, y también eres mi heredero.” </a:t>
            </a:r>
            <a:endParaRPr lang="es-CO" b="1" dirty="0" smtClean="0">
              <a:solidFill>
                <a:srgbClr val="0070C0"/>
              </a:solidFill>
            </a:endParaRPr>
          </a:p>
          <a:p>
            <a:pPr marL="0" indent="0" algn="ctr">
              <a:buNone/>
            </a:pPr>
            <a:r>
              <a:rPr lang="es-CO" dirty="0" smtClean="0"/>
              <a:t>Con </a:t>
            </a:r>
            <a:r>
              <a:rPr lang="es-CO" dirty="0"/>
              <a:t>estas sencillas palabras, el padre hace resaltar el agudo contraste que hay entre su hijo menor y el mayor. El menor había dejado la presencia de su padre por un largo tiempo, acumulando todos los estragos de su estilo de vida perdida. Además, había derrochado su herencia porque el dinero que había pedido y gastado era la parte del dinero que le correspondía </a:t>
            </a:r>
            <a:r>
              <a:rPr lang="es-CO" dirty="0">
                <a:solidFill>
                  <a:srgbClr val="FF0000"/>
                </a:solidFill>
              </a:rPr>
              <a:t>(véase 15:12). </a:t>
            </a:r>
            <a:r>
              <a:rPr lang="es-CO" dirty="0" smtClean="0"/>
              <a:t>Mientras que </a:t>
            </a:r>
            <a:r>
              <a:rPr lang="es-CO" dirty="0"/>
              <a:t>l</a:t>
            </a:r>
            <a:r>
              <a:rPr lang="es-CO" dirty="0" smtClean="0"/>
              <a:t>a </a:t>
            </a:r>
            <a:r>
              <a:rPr lang="es-CO" dirty="0"/>
              <a:t>herencia del hijo mayor estaba aún intacta por completo. Él no necesitaba tener rencor y celos sólo porque su padre estaba celebrando el regreso de su hijo arrepentido. </a:t>
            </a:r>
          </a:p>
          <a:p>
            <a:endParaRPr lang="es-CO" dirty="0"/>
          </a:p>
        </p:txBody>
      </p:sp>
    </p:spTree>
    <p:extLst>
      <p:ext uri="{BB962C8B-B14F-4D97-AF65-F5344CB8AC3E}">
        <p14:creationId xmlns:p14="http://schemas.microsoft.com/office/powerpoint/2010/main" val="120636139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blipFill>
            <a:blip r:embed="rId2"/>
            <a:tile tx="0" ty="0" sx="100000" sy="100000" flip="none" algn="tl"/>
          </a:blipFill>
        </p:spPr>
        <p:txBody>
          <a:bodyPr>
            <a:normAutofit fontScale="77500" lnSpcReduction="20000"/>
          </a:bodyPr>
          <a:lstStyle/>
          <a:p>
            <a:pPr marL="0" indent="0" algn="ctr">
              <a:buNone/>
            </a:pPr>
            <a:r>
              <a:rPr lang="es-CO" dirty="0" smtClean="0"/>
              <a:t>Las </a:t>
            </a:r>
            <a:r>
              <a:rPr lang="es-CO" dirty="0"/>
              <a:t>desventajas de esos años perdidos eran muy reales para </a:t>
            </a:r>
            <a:r>
              <a:rPr lang="es-CO" dirty="0" smtClean="0"/>
              <a:t>el pródigo</a:t>
            </a:r>
            <a:r>
              <a:rPr lang="es-CO" dirty="0"/>
              <a:t>. El hermano mayor estaba en una mejor posición simplemente porque él </a:t>
            </a:r>
            <a:r>
              <a:rPr lang="es-CO" dirty="0" smtClean="0"/>
              <a:t>había permanecido </a:t>
            </a:r>
            <a:r>
              <a:rPr lang="es-CO" dirty="0"/>
              <a:t>en el </a:t>
            </a:r>
            <a:r>
              <a:rPr lang="es-CO" dirty="0" smtClean="0"/>
              <a:t>hogar. </a:t>
            </a:r>
          </a:p>
          <a:p>
            <a:pPr marL="0" indent="0" algn="ctr">
              <a:buNone/>
            </a:pPr>
            <a:r>
              <a:rPr lang="es-CO" b="1" dirty="0" smtClean="0">
                <a:solidFill>
                  <a:srgbClr val="0070C0"/>
                </a:solidFill>
              </a:rPr>
              <a:t>No </a:t>
            </a:r>
            <a:r>
              <a:rPr lang="es-CO" b="1" dirty="0">
                <a:solidFill>
                  <a:srgbClr val="0070C0"/>
                </a:solidFill>
              </a:rPr>
              <a:t>hay ninguna razón para que creyentes se resientan cuando un cristiano </a:t>
            </a:r>
            <a:r>
              <a:rPr lang="es-CO" b="1" dirty="0" smtClean="0">
                <a:solidFill>
                  <a:srgbClr val="0070C0"/>
                </a:solidFill>
              </a:rPr>
              <a:t>extraviado regresa </a:t>
            </a:r>
            <a:r>
              <a:rPr lang="es-CO" b="1" dirty="0">
                <a:solidFill>
                  <a:srgbClr val="0070C0"/>
                </a:solidFill>
              </a:rPr>
              <a:t>al redil. Tales cristianos han tenido una pérdida real y palpable que los </a:t>
            </a:r>
            <a:r>
              <a:rPr lang="es-CO" b="1" dirty="0" smtClean="0">
                <a:solidFill>
                  <a:srgbClr val="0070C0"/>
                </a:solidFill>
              </a:rPr>
              <a:t>cristianos obedientes </a:t>
            </a:r>
            <a:r>
              <a:rPr lang="es-CO" b="1" dirty="0">
                <a:solidFill>
                  <a:srgbClr val="0070C0"/>
                </a:solidFill>
              </a:rPr>
              <a:t>no experimentan. Ellos han desperdiciado “</a:t>
            </a:r>
            <a:r>
              <a:rPr lang="es-CO" b="1" dirty="0">
                <a:solidFill>
                  <a:srgbClr val="0070C0"/>
                </a:solidFill>
                <a:latin typeface="Agency FB" pitchFamily="34" charset="0"/>
              </a:rPr>
              <a:t>los tesoros en el cielo</a:t>
            </a:r>
            <a:r>
              <a:rPr lang="es-CO" b="1" dirty="0">
                <a:solidFill>
                  <a:srgbClr val="0070C0"/>
                </a:solidFill>
              </a:rPr>
              <a:t>,” los </a:t>
            </a:r>
            <a:r>
              <a:rPr lang="es-CO" b="1" dirty="0" smtClean="0">
                <a:solidFill>
                  <a:srgbClr val="0070C0"/>
                </a:solidFill>
              </a:rPr>
              <a:t>cuales pudieron </a:t>
            </a:r>
            <a:r>
              <a:rPr lang="es-CO" b="1" dirty="0">
                <a:solidFill>
                  <a:srgbClr val="0070C0"/>
                </a:solidFill>
              </a:rPr>
              <a:t>aumentar durante los años de extravío. Además, dejaron de experimentar </a:t>
            </a:r>
            <a:r>
              <a:rPr lang="es-CO" b="1" dirty="0" smtClean="0">
                <a:solidFill>
                  <a:srgbClr val="0070C0"/>
                </a:solidFill>
              </a:rPr>
              <a:t>la presencia </a:t>
            </a:r>
            <a:r>
              <a:rPr lang="es-CO" b="1" dirty="0">
                <a:solidFill>
                  <a:srgbClr val="0070C0"/>
                </a:solidFill>
              </a:rPr>
              <a:t>de Dios, porque aunque él siempre estaba con ellos, ellos no estaban con él en </a:t>
            </a:r>
            <a:r>
              <a:rPr lang="es-CO" b="1" dirty="0" smtClean="0">
                <a:solidFill>
                  <a:srgbClr val="0070C0"/>
                </a:solidFill>
              </a:rPr>
              <a:t>el sentido </a:t>
            </a:r>
            <a:r>
              <a:rPr lang="es-CO" b="1" dirty="0">
                <a:solidFill>
                  <a:srgbClr val="0070C0"/>
                </a:solidFill>
              </a:rPr>
              <a:t>de gozar su compañía e instrucción. </a:t>
            </a:r>
            <a:endParaRPr lang="es-CO" b="1" dirty="0" smtClean="0">
              <a:solidFill>
                <a:srgbClr val="0070C0"/>
              </a:solidFill>
            </a:endParaRPr>
          </a:p>
          <a:p>
            <a:pPr marL="0" indent="0" algn="ctr">
              <a:buNone/>
            </a:pPr>
            <a:r>
              <a:rPr lang="es-CO" dirty="0" smtClean="0"/>
              <a:t>En </a:t>
            </a:r>
            <a:r>
              <a:rPr lang="es-CO" dirty="0"/>
              <a:t>cuanto más tiempo un cristiano viva su </a:t>
            </a:r>
            <a:r>
              <a:rPr lang="es-CO" dirty="0" smtClean="0"/>
              <a:t>vida lejos </a:t>
            </a:r>
            <a:r>
              <a:rPr lang="es-CO" dirty="0"/>
              <a:t>de Dios, más evidentes llegan a ser estas pérdidas. Pero queda una triste realidad, </a:t>
            </a:r>
            <a:r>
              <a:rPr lang="es-CO" dirty="0" smtClean="0"/>
              <a:t>que aun </a:t>
            </a:r>
            <a:r>
              <a:rPr lang="es-CO" dirty="0"/>
              <a:t>después del arrepentimiento, no podemos regresar el reloj y volver a vivir esos </a:t>
            </a:r>
            <a:r>
              <a:rPr lang="es-CO" dirty="0" smtClean="0"/>
              <a:t>años perdidos</a:t>
            </a:r>
            <a:r>
              <a:rPr lang="es-CO" dirty="0"/>
              <a:t>. Es bueno para el cristiano obediente recordar este hecho, que por muy grande </a:t>
            </a:r>
            <a:r>
              <a:rPr lang="es-CO" dirty="0" smtClean="0"/>
              <a:t>que sea </a:t>
            </a:r>
            <a:r>
              <a:rPr lang="es-CO" dirty="0"/>
              <a:t>el regocijo por el regreso del hermano, no se puede borrar las pérdidas</a:t>
            </a:r>
            <a:r>
              <a:rPr lang="es-CO" dirty="0" smtClean="0"/>
              <a:t>.</a:t>
            </a:r>
            <a:endParaRPr lang="es-CO" dirty="0"/>
          </a:p>
        </p:txBody>
      </p:sp>
    </p:spTree>
    <p:extLst>
      <p:ext uri="{BB962C8B-B14F-4D97-AF65-F5344CB8AC3E}">
        <p14:creationId xmlns:p14="http://schemas.microsoft.com/office/powerpoint/2010/main" val="326323733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908720"/>
            <a:ext cx="9144000" cy="5328592"/>
          </a:xfrm>
          <a:blipFill>
            <a:blip r:embed="rId2"/>
            <a:tile tx="0" ty="0" sx="100000" sy="100000" flip="none" algn="tl"/>
          </a:blipFill>
        </p:spPr>
        <p:txBody>
          <a:bodyPr>
            <a:normAutofit lnSpcReduction="10000"/>
          </a:bodyPr>
          <a:lstStyle/>
          <a:p>
            <a:pPr marL="0" indent="0" algn="ctr">
              <a:buNone/>
            </a:pPr>
            <a:r>
              <a:rPr lang="es-CO" b="1" dirty="0">
                <a:solidFill>
                  <a:schemeClr val="bg1"/>
                </a:solidFill>
              </a:rPr>
              <a:t>Las palabras finales del padre son: “</a:t>
            </a:r>
            <a:r>
              <a:rPr lang="es-CO" b="1" dirty="0">
                <a:solidFill>
                  <a:schemeClr val="bg1"/>
                </a:solidFill>
                <a:latin typeface="Agency FB" pitchFamily="34" charset="0"/>
              </a:rPr>
              <a:t>Mas era necesario hacer fiesta y </a:t>
            </a:r>
            <a:r>
              <a:rPr lang="es-CO" b="1" dirty="0" smtClean="0">
                <a:solidFill>
                  <a:schemeClr val="bg1"/>
                </a:solidFill>
                <a:latin typeface="Agency FB" pitchFamily="34" charset="0"/>
              </a:rPr>
              <a:t>regocijarnos, porque </a:t>
            </a:r>
            <a:r>
              <a:rPr lang="es-CO" b="1" dirty="0">
                <a:solidFill>
                  <a:schemeClr val="bg1"/>
                </a:solidFill>
                <a:latin typeface="Agency FB" pitchFamily="34" charset="0"/>
              </a:rPr>
              <a:t>este tu hermano era muerto, y ha revivido; se había perdido, y es hallado</a:t>
            </a:r>
            <a:r>
              <a:rPr lang="es-CO" b="1" dirty="0">
                <a:solidFill>
                  <a:schemeClr val="bg1"/>
                </a:solidFill>
              </a:rPr>
              <a:t>” </a:t>
            </a:r>
            <a:endParaRPr lang="es-CO" b="1" dirty="0" smtClean="0">
              <a:solidFill>
                <a:schemeClr val="bg1"/>
              </a:solidFill>
            </a:endParaRPr>
          </a:p>
          <a:p>
            <a:pPr marL="0" indent="0" algn="ctr">
              <a:buNone/>
            </a:pPr>
            <a:r>
              <a:rPr lang="es-CO" b="1" dirty="0" smtClean="0">
                <a:solidFill>
                  <a:schemeClr val="bg1"/>
                </a:solidFill>
              </a:rPr>
              <a:t>(Luc.15:32</a:t>
            </a:r>
            <a:r>
              <a:rPr lang="es-CO" b="1" dirty="0">
                <a:solidFill>
                  <a:schemeClr val="bg1"/>
                </a:solidFill>
              </a:rPr>
              <a:t>). </a:t>
            </a:r>
            <a:endParaRPr lang="es-CO" b="1" dirty="0" smtClean="0">
              <a:solidFill>
                <a:schemeClr val="bg1"/>
              </a:solidFill>
            </a:endParaRPr>
          </a:p>
          <a:p>
            <a:pPr marL="0" indent="0" algn="ctr">
              <a:buNone/>
            </a:pPr>
            <a:r>
              <a:rPr lang="es-CO" b="1" smtClean="0">
                <a:solidFill>
                  <a:schemeClr val="bg1"/>
                </a:solidFill>
              </a:rPr>
              <a:t>El </a:t>
            </a:r>
            <a:r>
              <a:rPr lang="es-CO" b="1" dirty="0">
                <a:solidFill>
                  <a:schemeClr val="bg1"/>
                </a:solidFill>
              </a:rPr>
              <a:t>padre </a:t>
            </a:r>
            <a:r>
              <a:rPr lang="es-CO" b="1" dirty="0" smtClean="0">
                <a:solidFill>
                  <a:schemeClr val="bg1"/>
                </a:solidFill>
              </a:rPr>
              <a:t>arguye que </a:t>
            </a:r>
            <a:r>
              <a:rPr lang="es-CO" b="1" dirty="0">
                <a:solidFill>
                  <a:schemeClr val="bg1"/>
                </a:solidFill>
              </a:rPr>
              <a:t>de acuerdo con la situación, la alegría es por completo correcta. “Porque tu hermano,” </a:t>
            </a:r>
            <a:r>
              <a:rPr lang="es-CO" b="1" dirty="0" smtClean="0">
                <a:solidFill>
                  <a:schemeClr val="bg1"/>
                </a:solidFill>
              </a:rPr>
              <a:t>dice el </a:t>
            </a:r>
            <a:r>
              <a:rPr lang="es-CO" b="1" dirty="0">
                <a:solidFill>
                  <a:schemeClr val="bg1"/>
                </a:solidFill>
              </a:rPr>
              <a:t>padre, “estaba casi muerto para ti; lo habías perdido.” Pero ahora “tu hermano” está “vivo” </a:t>
            </a:r>
            <a:r>
              <a:rPr lang="es-CO" b="1" dirty="0" smtClean="0">
                <a:solidFill>
                  <a:schemeClr val="bg1"/>
                </a:solidFill>
              </a:rPr>
              <a:t>y es </a:t>
            </a:r>
            <a:r>
              <a:rPr lang="es-CO" b="1" dirty="0">
                <a:solidFill>
                  <a:schemeClr val="bg1"/>
                </a:solidFill>
              </a:rPr>
              <a:t>“hallado”—es decir, él es otra vez parte de tu vida. Pareciera innecesario decir que ésta </a:t>
            </a:r>
            <a:r>
              <a:rPr lang="es-CO" b="1" dirty="0" smtClean="0">
                <a:solidFill>
                  <a:schemeClr val="bg1"/>
                </a:solidFill>
              </a:rPr>
              <a:t>es una </a:t>
            </a:r>
            <a:r>
              <a:rPr lang="es-CO" b="1" dirty="0">
                <a:solidFill>
                  <a:schemeClr val="bg1"/>
                </a:solidFill>
              </a:rPr>
              <a:t>súplica al amor fraternal, pero lo es</a:t>
            </a:r>
            <a:r>
              <a:rPr lang="es-CO" b="1" dirty="0" smtClean="0">
                <a:solidFill>
                  <a:schemeClr val="bg1"/>
                </a:solidFill>
              </a:rPr>
              <a:t>.</a:t>
            </a:r>
            <a:endParaRPr lang="es-CO" b="1" dirty="0">
              <a:solidFill>
                <a:schemeClr val="bg1"/>
              </a:solidFill>
            </a:endParaRPr>
          </a:p>
        </p:txBody>
      </p:sp>
    </p:spTree>
    <p:extLst>
      <p:ext uri="{BB962C8B-B14F-4D97-AF65-F5344CB8AC3E}">
        <p14:creationId xmlns:p14="http://schemas.microsoft.com/office/powerpoint/2010/main" val="26827097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20000"/>
          </a:bodyPr>
          <a:lstStyle/>
          <a:p>
            <a:pPr marL="0" indent="0" algn="ctr">
              <a:buNone/>
            </a:pPr>
            <a:r>
              <a:rPr lang="es-CO" dirty="0"/>
              <a:t>De hecho, al referirse a su hermano, el mayor lo había llamado “¡este tu hijo!” y lo había condenado vigorosamente porque él había “</a:t>
            </a:r>
            <a:r>
              <a:rPr lang="es-CO" dirty="0">
                <a:latin typeface="Agency FB" pitchFamily="34" charset="0"/>
              </a:rPr>
              <a:t>consumido tus bienes con rameras</a:t>
            </a:r>
            <a:r>
              <a:rPr lang="es-CO" dirty="0" smtClean="0"/>
              <a:t>”</a:t>
            </a:r>
          </a:p>
          <a:p>
            <a:pPr marL="0" indent="0" algn="ctr">
              <a:buNone/>
            </a:pPr>
            <a:r>
              <a:rPr lang="es-CO" dirty="0" smtClean="0"/>
              <a:t> </a:t>
            </a:r>
            <a:r>
              <a:rPr lang="es-CO" dirty="0" smtClean="0">
                <a:solidFill>
                  <a:srgbClr val="FF0000"/>
                </a:solidFill>
              </a:rPr>
              <a:t>(</a:t>
            </a:r>
            <a:r>
              <a:rPr lang="es-CO" dirty="0" smtClean="0">
                <a:solidFill>
                  <a:srgbClr val="FF0000"/>
                </a:solidFill>
              </a:rPr>
              <a:t>Luc.15: </a:t>
            </a:r>
            <a:r>
              <a:rPr lang="es-CO" dirty="0" smtClean="0">
                <a:solidFill>
                  <a:srgbClr val="FF0000"/>
                </a:solidFill>
              </a:rPr>
              <a:t>30</a:t>
            </a:r>
            <a:r>
              <a:rPr lang="es-CO" dirty="0" smtClean="0">
                <a:solidFill>
                  <a:srgbClr val="FF0000"/>
                </a:solidFill>
              </a:rPr>
              <a:t>).</a:t>
            </a:r>
            <a:r>
              <a:rPr lang="es-CO" dirty="0" smtClean="0"/>
              <a:t> </a:t>
            </a:r>
          </a:p>
          <a:p>
            <a:pPr marL="0" indent="0" algn="ctr">
              <a:buNone/>
            </a:pPr>
            <a:endParaRPr lang="es-CO" sz="3300" b="1" dirty="0" smtClean="0"/>
          </a:p>
          <a:p>
            <a:pPr marL="0" indent="0" algn="ctr">
              <a:buNone/>
            </a:pPr>
            <a:r>
              <a:rPr lang="es-CO" sz="3300" b="1" dirty="0" smtClean="0"/>
              <a:t>La pregunta es: Pero </a:t>
            </a:r>
            <a:r>
              <a:rPr lang="es-CO" sz="3300" b="1" dirty="0"/>
              <a:t>¿cómo sabía él de las rameras? ¡Ni siquiera había hablado con su hermano! </a:t>
            </a:r>
            <a:endParaRPr lang="es-CO" sz="3300" b="1" dirty="0" smtClean="0"/>
          </a:p>
          <a:p>
            <a:pPr marL="0" indent="0" algn="ctr">
              <a:buNone/>
            </a:pPr>
            <a:r>
              <a:rPr lang="es-CO" dirty="0" smtClean="0"/>
              <a:t>Su </a:t>
            </a:r>
            <a:r>
              <a:rPr lang="es-CO" dirty="0"/>
              <a:t>actitud para con su hermano extraviado es de juzgar severamente. Piensa lo peor de él y no tiene nada de afecto de hermandad. ¡Aun ni quiere llamarlo “mi hermano”! </a:t>
            </a:r>
            <a:endParaRPr lang="es-CO" dirty="0" smtClean="0"/>
          </a:p>
          <a:p>
            <a:pPr marL="0" indent="0" algn="ctr">
              <a:buNone/>
            </a:pPr>
            <a:r>
              <a:rPr lang="es-CO" dirty="0" smtClean="0"/>
              <a:t>Las </a:t>
            </a:r>
            <a:r>
              <a:rPr lang="es-CO" dirty="0"/>
              <a:t>palabras del padre, “tu hermano,” amablemente le recuerdan de este hecho básico. Lo que tristemente le hacía falta al hermano mayor era el sentimiento natural de alegría que debe venir—no solamente por recobrar a un hijo—sino por recobrar a un hermano también</a:t>
            </a:r>
            <a:r>
              <a:rPr lang="es-CO" dirty="0" smtClean="0"/>
              <a:t>.</a:t>
            </a:r>
            <a:endParaRPr lang="es-CO" dirty="0"/>
          </a:p>
        </p:txBody>
      </p:sp>
    </p:spTree>
    <p:extLst>
      <p:ext uri="{BB962C8B-B14F-4D97-AF65-F5344CB8AC3E}">
        <p14:creationId xmlns:p14="http://schemas.microsoft.com/office/powerpoint/2010/main" val="274966284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1124744"/>
            <a:ext cx="8229600" cy="4525963"/>
          </a:xfrm>
          <a:blipFill>
            <a:blip r:embed="rId2"/>
            <a:tile tx="0" ty="0" sx="100000" sy="100000" flip="none" algn="tl"/>
          </a:blipFill>
        </p:spPr>
        <p:txBody>
          <a:bodyPr/>
          <a:lstStyle/>
          <a:p>
            <a:pPr marL="0" indent="0" algn="ctr">
              <a:buNone/>
            </a:pPr>
            <a:r>
              <a:rPr lang="es-CO" dirty="0"/>
              <a:t>En la parábola misma, éste era en realidad su único hermano. Cuán feliz debió haberse sentido al ver de regreso este hermano a ser parte de su vida, tal como su padre lo estaba al verlo regresar a su vida. </a:t>
            </a:r>
            <a:endParaRPr lang="es-CO" dirty="0" smtClean="0"/>
          </a:p>
          <a:p>
            <a:pPr marL="0" indent="0" algn="ctr">
              <a:buNone/>
            </a:pPr>
            <a:r>
              <a:rPr lang="es-CO" dirty="0" smtClean="0"/>
              <a:t>¡</a:t>
            </a:r>
            <a:r>
              <a:rPr lang="es-CO" dirty="0"/>
              <a:t>La alegría era, después de todo, la reacción verdaderamente natural para los dos ante un evento de tal magnitud!</a:t>
            </a:r>
          </a:p>
          <a:p>
            <a:endParaRPr lang="es-CO" dirty="0"/>
          </a:p>
          <a:p>
            <a:endParaRPr lang="es-CO" dirty="0"/>
          </a:p>
        </p:txBody>
      </p:sp>
    </p:spTree>
    <p:extLst>
      <p:ext uri="{BB962C8B-B14F-4D97-AF65-F5344CB8AC3E}">
        <p14:creationId xmlns:p14="http://schemas.microsoft.com/office/powerpoint/2010/main" val="327161159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a:t/>
            </a:r>
            <a:br>
              <a:rPr lang="es-CO" dirty="0"/>
            </a:br>
            <a:r>
              <a:rPr lang="es-CO" b="1" i="1" dirty="0">
                <a:latin typeface="Agency FB" pitchFamily="34" charset="0"/>
              </a:rPr>
              <a:t>Debemos Compartir el Gozo de Nuestro Padre</a:t>
            </a:r>
            <a:br>
              <a:rPr lang="es-CO" b="1" i="1" dirty="0">
                <a:latin typeface="Agency FB" pitchFamily="34" charset="0"/>
              </a:rPr>
            </a:br>
            <a:endParaRPr lang="es-CO" sz="4000" b="1" i="1" dirty="0">
              <a:latin typeface="Agency FB" pitchFamily="34" charset="0"/>
            </a:endParaRPr>
          </a:p>
        </p:txBody>
      </p:sp>
      <p:sp>
        <p:nvSpPr>
          <p:cNvPr id="3" name="2 Marcador de contenido"/>
          <p:cNvSpPr>
            <a:spLocks noGrp="1"/>
          </p:cNvSpPr>
          <p:nvPr>
            <p:ph idx="1"/>
          </p:nvPr>
        </p:nvSpPr>
        <p:spPr>
          <a:xfrm>
            <a:off x="179512" y="1600200"/>
            <a:ext cx="8712968" cy="4997152"/>
          </a:xfrm>
        </p:spPr>
        <p:txBody>
          <a:bodyPr>
            <a:normAutofit fontScale="85000" lnSpcReduction="20000"/>
          </a:bodyPr>
          <a:lstStyle/>
          <a:p>
            <a:pPr marL="0" indent="0" algn="ctr">
              <a:buNone/>
            </a:pPr>
            <a:r>
              <a:rPr lang="es-CO" dirty="0" smtClean="0"/>
              <a:t>El </a:t>
            </a:r>
            <a:r>
              <a:rPr lang="es-CO" dirty="0"/>
              <a:t>Apóstol Juan nos ha recordado que “</a:t>
            </a:r>
            <a:r>
              <a:rPr lang="es-CO" dirty="0">
                <a:latin typeface="Agency FB" pitchFamily="34" charset="0"/>
              </a:rPr>
              <a:t>tenemos este mandamiento de él: El que ama </a:t>
            </a:r>
            <a:r>
              <a:rPr lang="es-CO" dirty="0" smtClean="0">
                <a:latin typeface="Agency FB" pitchFamily="34" charset="0"/>
              </a:rPr>
              <a:t>a Dios</a:t>
            </a:r>
            <a:r>
              <a:rPr lang="es-CO" dirty="0">
                <a:latin typeface="Agency FB" pitchFamily="34" charset="0"/>
              </a:rPr>
              <a:t>, ame también a su hermano</a:t>
            </a:r>
            <a:r>
              <a:rPr lang="es-CO" dirty="0"/>
              <a:t>” </a:t>
            </a:r>
            <a:r>
              <a:rPr lang="es-CO" dirty="0">
                <a:solidFill>
                  <a:srgbClr val="FF0000"/>
                </a:solidFill>
              </a:rPr>
              <a:t>(I Juan 4:21</a:t>
            </a:r>
            <a:r>
              <a:rPr lang="es-CO" dirty="0" smtClean="0">
                <a:solidFill>
                  <a:srgbClr val="FF0000"/>
                </a:solidFill>
              </a:rPr>
              <a:t>).</a:t>
            </a:r>
          </a:p>
          <a:p>
            <a:pPr marL="0" indent="0" algn="ctr">
              <a:buNone/>
            </a:pPr>
            <a:r>
              <a:rPr lang="es-CO" dirty="0" smtClean="0"/>
              <a:t> </a:t>
            </a:r>
            <a:r>
              <a:rPr lang="es-CO" dirty="0"/>
              <a:t>Inmediatamente después dice: “</a:t>
            </a:r>
            <a:r>
              <a:rPr lang="es-CO" dirty="0">
                <a:latin typeface="Agency FB" pitchFamily="34" charset="0"/>
              </a:rPr>
              <a:t>Todo </a:t>
            </a:r>
            <a:r>
              <a:rPr lang="es-CO" dirty="0" smtClean="0">
                <a:latin typeface="Agency FB" pitchFamily="34" charset="0"/>
              </a:rPr>
              <a:t>aquel que </a:t>
            </a:r>
            <a:r>
              <a:rPr lang="es-CO" dirty="0">
                <a:latin typeface="Agency FB" pitchFamily="34" charset="0"/>
              </a:rPr>
              <a:t>cree que Jesús es el Cristo, es nacido de Dios; y todo aquel que ama al que </a:t>
            </a:r>
            <a:r>
              <a:rPr lang="es-CO" dirty="0" smtClean="0">
                <a:latin typeface="Agency FB" pitchFamily="34" charset="0"/>
              </a:rPr>
              <a:t>engendró, ama </a:t>
            </a:r>
            <a:r>
              <a:rPr lang="es-CO" dirty="0">
                <a:latin typeface="Agency FB" pitchFamily="34" charset="0"/>
              </a:rPr>
              <a:t>también al que ha sido engendrado por él</a:t>
            </a:r>
            <a:r>
              <a:rPr lang="es-CO" dirty="0"/>
              <a:t>” </a:t>
            </a:r>
            <a:r>
              <a:rPr lang="es-CO" dirty="0" smtClean="0">
                <a:solidFill>
                  <a:srgbClr val="FF0000"/>
                </a:solidFill>
              </a:rPr>
              <a:t>(1Juan5:1</a:t>
            </a:r>
            <a:r>
              <a:rPr lang="es-CO" dirty="0">
                <a:solidFill>
                  <a:srgbClr val="FF0000"/>
                </a:solidFill>
              </a:rPr>
              <a:t>). </a:t>
            </a:r>
            <a:endParaRPr lang="es-CO" dirty="0" smtClean="0">
              <a:solidFill>
                <a:srgbClr val="FF0000"/>
              </a:solidFill>
            </a:endParaRPr>
          </a:p>
          <a:p>
            <a:pPr marL="0" indent="0" algn="ctr">
              <a:buNone/>
            </a:pPr>
            <a:r>
              <a:rPr lang="es-CO" b="1" dirty="0" smtClean="0">
                <a:solidFill>
                  <a:srgbClr val="0070C0"/>
                </a:solidFill>
              </a:rPr>
              <a:t>Si </a:t>
            </a:r>
            <a:r>
              <a:rPr lang="es-CO" b="1" dirty="0">
                <a:solidFill>
                  <a:srgbClr val="0070C0"/>
                </a:solidFill>
              </a:rPr>
              <a:t>un cristiano ama realmente a su </a:t>
            </a:r>
            <a:r>
              <a:rPr lang="es-CO" b="1" dirty="0" smtClean="0">
                <a:solidFill>
                  <a:srgbClr val="0070C0"/>
                </a:solidFill>
              </a:rPr>
              <a:t>Padre celestial</a:t>
            </a:r>
            <a:r>
              <a:rPr lang="es-CO" b="1" dirty="0">
                <a:solidFill>
                  <a:srgbClr val="0070C0"/>
                </a:solidFill>
              </a:rPr>
              <a:t>, él también amará a su hermano en Cristo, a quien reconoce como tal—no por su </a:t>
            </a:r>
            <a:r>
              <a:rPr lang="es-CO" b="1" dirty="0" smtClean="0">
                <a:solidFill>
                  <a:srgbClr val="0070C0"/>
                </a:solidFill>
              </a:rPr>
              <a:t>vida de </a:t>
            </a:r>
            <a:r>
              <a:rPr lang="es-CO" b="1" dirty="0">
                <a:solidFill>
                  <a:srgbClr val="0070C0"/>
                </a:solidFill>
              </a:rPr>
              <a:t>obediencia—sino por su fe en Cristo para vida eterna. Si hay amor en el corazón </a:t>
            </a:r>
            <a:r>
              <a:rPr lang="es-CO" b="1" dirty="0" smtClean="0">
                <a:solidFill>
                  <a:srgbClr val="0070C0"/>
                </a:solidFill>
              </a:rPr>
              <a:t>del creyente </a:t>
            </a:r>
            <a:r>
              <a:rPr lang="es-CO" b="1" dirty="0">
                <a:solidFill>
                  <a:srgbClr val="0070C0"/>
                </a:solidFill>
              </a:rPr>
              <a:t>para el Engendrador divino y para el Hijo engendrado, él naturalmente </a:t>
            </a:r>
            <a:r>
              <a:rPr lang="es-CO" b="1" dirty="0" smtClean="0">
                <a:solidFill>
                  <a:srgbClr val="0070C0"/>
                </a:solidFill>
              </a:rPr>
              <a:t>experimentará gozo </a:t>
            </a:r>
            <a:r>
              <a:rPr lang="es-CO" b="1" dirty="0">
                <a:solidFill>
                  <a:srgbClr val="0070C0"/>
                </a:solidFill>
              </a:rPr>
              <a:t>cuando un hermano extraviado regresa al rebaño de Dios. Y al experimentar ese gozo, </a:t>
            </a:r>
            <a:r>
              <a:rPr lang="es-CO" b="1" dirty="0" smtClean="0">
                <a:solidFill>
                  <a:srgbClr val="0070C0"/>
                </a:solidFill>
              </a:rPr>
              <a:t>él “entrará </a:t>
            </a:r>
            <a:r>
              <a:rPr lang="es-CO" b="1" dirty="0">
                <a:solidFill>
                  <a:srgbClr val="0070C0"/>
                </a:solidFill>
              </a:rPr>
              <a:t>en” el mero gozo de Dios mismo. O, en otras palabras, él participará de la fiesta</a:t>
            </a:r>
            <a:r>
              <a:rPr lang="es-CO" b="1" dirty="0" smtClean="0">
                <a:solidFill>
                  <a:srgbClr val="0070C0"/>
                </a:solidFill>
              </a:rPr>
              <a:t>.</a:t>
            </a:r>
            <a:endParaRPr lang="es-CO" b="1" dirty="0">
              <a:solidFill>
                <a:srgbClr val="0070C0"/>
              </a:solidFill>
            </a:endParaRPr>
          </a:p>
        </p:txBody>
      </p:sp>
    </p:spTree>
    <p:extLst>
      <p:ext uri="{BB962C8B-B14F-4D97-AF65-F5344CB8AC3E}">
        <p14:creationId xmlns:p14="http://schemas.microsoft.com/office/powerpoint/2010/main" val="342535147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b="1" i="1" dirty="0" smtClean="0"/>
              <a:t>Conclusión</a:t>
            </a:r>
            <a:endParaRPr lang="es-CO" sz="5400" b="1" i="1" dirty="0"/>
          </a:p>
        </p:txBody>
      </p:sp>
      <p:sp>
        <p:nvSpPr>
          <p:cNvPr id="3" name="2 Marcador de contenido"/>
          <p:cNvSpPr>
            <a:spLocks noGrp="1"/>
          </p:cNvSpPr>
          <p:nvPr>
            <p:ph idx="1"/>
          </p:nvPr>
        </p:nvSpPr>
        <p:spPr>
          <a:xfrm>
            <a:off x="457200" y="1600200"/>
            <a:ext cx="8229600" cy="4997152"/>
          </a:xfrm>
        </p:spPr>
        <p:txBody>
          <a:bodyPr>
            <a:normAutofit fontScale="77500" lnSpcReduction="20000"/>
          </a:bodyPr>
          <a:lstStyle/>
          <a:p>
            <a:pPr marL="0" indent="0" algn="ctr">
              <a:buNone/>
            </a:pPr>
            <a:r>
              <a:rPr lang="es-CO" dirty="0"/>
              <a:t>La historia del hermano que se creía justo, hermano del hijo pródigo, nos da una lección saludable</a:t>
            </a:r>
            <a:r>
              <a:rPr lang="es-CO" dirty="0" smtClean="0"/>
              <a:t>.</a:t>
            </a:r>
          </a:p>
          <a:p>
            <a:pPr marL="0" indent="0" algn="ctr">
              <a:buNone/>
            </a:pPr>
            <a:r>
              <a:rPr lang="es-CO" dirty="0" smtClean="0"/>
              <a:t> </a:t>
            </a:r>
            <a:r>
              <a:rPr lang="es-CO" dirty="0"/>
              <a:t>Aun aquellos que permanecen en la comunión cristiana pueden llegar a estar tan lejos del corazón de Dios que pierden “la fiesta de gozo” de Dios cuando un caído regresa al redil. </a:t>
            </a:r>
            <a:endParaRPr lang="es-CO" dirty="0" smtClean="0"/>
          </a:p>
          <a:p>
            <a:pPr marL="0" indent="0" algn="ctr">
              <a:buNone/>
            </a:pPr>
            <a:r>
              <a:rPr lang="es-CO" dirty="0" smtClean="0"/>
              <a:t>Pero </a:t>
            </a:r>
            <a:r>
              <a:rPr lang="es-CO" dirty="0"/>
              <a:t>el mismo Padre lleno de gracia quien da la bienvenida a sus hijos e hijas pródigos de regreso a casa, también urge a sus hijos que se creen muy justos a ablandar sus corazones y unirse a la celebración</a:t>
            </a:r>
            <a:r>
              <a:rPr lang="es-CO" dirty="0" smtClean="0"/>
              <a:t>.</a:t>
            </a:r>
          </a:p>
          <a:p>
            <a:pPr marL="0" indent="0" algn="ctr">
              <a:buNone/>
            </a:pPr>
            <a:r>
              <a:rPr lang="es-CO" b="1" dirty="0" smtClean="0">
                <a:solidFill>
                  <a:srgbClr val="FF0000"/>
                </a:solidFill>
              </a:rPr>
              <a:t>Mi oración es que, al reflexionar sobre esta parábola contada por Nuestro Señor Jesucristo, sea de beneficio para cada uno de nosotros, que quizá nos sentimos justos.</a:t>
            </a:r>
          </a:p>
          <a:p>
            <a:pPr marL="0" indent="0" algn="ctr">
              <a:buNone/>
            </a:pPr>
            <a:r>
              <a:rPr lang="es-CO" b="1" dirty="0" smtClean="0">
                <a:solidFill>
                  <a:srgbClr val="FF0000"/>
                </a:solidFill>
              </a:rPr>
              <a:t>Oramos en Cristo Jesús. Amen.</a:t>
            </a:r>
            <a:endParaRPr lang="es-CO" b="1" dirty="0">
              <a:solidFill>
                <a:srgbClr val="FF0000"/>
              </a:solidFill>
            </a:endParaRPr>
          </a:p>
          <a:p>
            <a:endParaRPr lang="es-CO" dirty="0"/>
          </a:p>
        </p:txBody>
      </p:sp>
    </p:spTree>
    <p:extLst>
      <p:ext uri="{BB962C8B-B14F-4D97-AF65-F5344CB8AC3E}">
        <p14:creationId xmlns:p14="http://schemas.microsoft.com/office/powerpoint/2010/main" val="143856673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heel(1)">
                                      <p:cBhvr>
                                        <p:cTn id="13" dur="20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down)">
                                      <p:cBhvr>
                                        <p:cTn id="18" dur="580">
                                          <p:stCondLst>
                                            <p:cond delay="0"/>
                                          </p:stCondLst>
                                        </p:cTn>
                                        <p:tgtEl>
                                          <p:spTgt spid="3">
                                            <p:txEl>
                                              <p:pRg st="3" end="3"/>
                                            </p:txEl>
                                          </p:spTgt>
                                        </p:tgtEl>
                                      </p:cBhvr>
                                    </p:animEffect>
                                    <p:anim calcmode="lin" valueType="num">
                                      <p:cBhvr>
                                        <p:cTn id="19"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xEl>
                                              <p:pRg st="3" end="3"/>
                                            </p:txEl>
                                          </p:spTgt>
                                        </p:tgtEl>
                                      </p:cBhvr>
                                      <p:to x="100000" y="60000"/>
                                    </p:animScale>
                                    <p:animScale>
                                      <p:cBhvr>
                                        <p:cTn id="25" dur="166" decel="50000">
                                          <p:stCondLst>
                                            <p:cond delay="676"/>
                                          </p:stCondLst>
                                        </p:cTn>
                                        <p:tgtEl>
                                          <p:spTgt spid="3">
                                            <p:txEl>
                                              <p:pRg st="3" end="3"/>
                                            </p:txEl>
                                          </p:spTgt>
                                        </p:tgtEl>
                                      </p:cBhvr>
                                      <p:to x="100000" y="100000"/>
                                    </p:animScale>
                                    <p:animScale>
                                      <p:cBhvr>
                                        <p:cTn id="26" dur="26">
                                          <p:stCondLst>
                                            <p:cond delay="1312"/>
                                          </p:stCondLst>
                                        </p:cTn>
                                        <p:tgtEl>
                                          <p:spTgt spid="3">
                                            <p:txEl>
                                              <p:pRg st="3" end="3"/>
                                            </p:txEl>
                                          </p:spTgt>
                                        </p:tgtEl>
                                      </p:cBhvr>
                                      <p:to x="100000" y="80000"/>
                                    </p:animScale>
                                    <p:animScale>
                                      <p:cBhvr>
                                        <p:cTn id="27" dur="166" decel="50000">
                                          <p:stCondLst>
                                            <p:cond delay="1338"/>
                                          </p:stCondLst>
                                        </p:cTn>
                                        <p:tgtEl>
                                          <p:spTgt spid="3">
                                            <p:txEl>
                                              <p:pRg st="3" end="3"/>
                                            </p:txEl>
                                          </p:spTgt>
                                        </p:tgtEl>
                                      </p:cBhvr>
                                      <p:to x="100000" y="100000"/>
                                    </p:animScale>
                                    <p:animScale>
                                      <p:cBhvr>
                                        <p:cTn id="28" dur="26">
                                          <p:stCondLst>
                                            <p:cond delay="1642"/>
                                          </p:stCondLst>
                                        </p:cTn>
                                        <p:tgtEl>
                                          <p:spTgt spid="3">
                                            <p:txEl>
                                              <p:pRg st="3" end="3"/>
                                            </p:txEl>
                                          </p:spTgt>
                                        </p:tgtEl>
                                      </p:cBhvr>
                                      <p:to x="100000" y="90000"/>
                                    </p:animScale>
                                    <p:animScale>
                                      <p:cBhvr>
                                        <p:cTn id="29" dur="166" decel="50000">
                                          <p:stCondLst>
                                            <p:cond delay="1668"/>
                                          </p:stCondLst>
                                        </p:cTn>
                                        <p:tgtEl>
                                          <p:spTgt spid="3">
                                            <p:txEl>
                                              <p:pRg st="3" end="3"/>
                                            </p:txEl>
                                          </p:spTgt>
                                        </p:tgtEl>
                                      </p:cBhvr>
                                      <p:to x="100000" y="100000"/>
                                    </p:animScale>
                                    <p:animScale>
                                      <p:cBhvr>
                                        <p:cTn id="30" dur="26">
                                          <p:stCondLst>
                                            <p:cond delay="1808"/>
                                          </p:stCondLst>
                                        </p:cTn>
                                        <p:tgtEl>
                                          <p:spTgt spid="3">
                                            <p:txEl>
                                              <p:pRg st="3" end="3"/>
                                            </p:txEl>
                                          </p:spTgt>
                                        </p:tgtEl>
                                      </p:cBhvr>
                                      <p:to x="100000" y="95000"/>
                                    </p:animScale>
                                    <p:animScale>
                                      <p:cBhvr>
                                        <p:cTn id="31" dur="166" decel="50000">
                                          <p:stCondLst>
                                            <p:cond delay="1834"/>
                                          </p:stCondLst>
                                        </p:cTn>
                                        <p:tgtEl>
                                          <p:spTgt spid="3">
                                            <p:txEl>
                                              <p:pRg st="3" end="3"/>
                                            </p:txEl>
                                          </p:spTgt>
                                        </p:tgtEl>
                                      </p:cBhvr>
                                      <p:to x="100000" y="100000"/>
                                    </p:animScale>
                                  </p:childTnLst>
                                </p:cTn>
                              </p:par>
                              <p:par>
                                <p:cTn id="32" presetID="26"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wipe(down)">
                                      <p:cBhvr>
                                        <p:cTn id="34" dur="580">
                                          <p:stCondLst>
                                            <p:cond delay="0"/>
                                          </p:stCondLst>
                                        </p:cTn>
                                        <p:tgtEl>
                                          <p:spTgt spid="3">
                                            <p:txEl>
                                              <p:pRg st="4" end="4"/>
                                            </p:txEl>
                                          </p:spTgt>
                                        </p:tgtEl>
                                      </p:cBhvr>
                                    </p:animEffect>
                                    <p:anim calcmode="lin" valueType="num">
                                      <p:cBhvr>
                                        <p:cTn id="35"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0" dur="26">
                                          <p:stCondLst>
                                            <p:cond delay="650"/>
                                          </p:stCondLst>
                                        </p:cTn>
                                        <p:tgtEl>
                                          <p:spTgt spid="3">
                                            <p:txEl>
                                              <p:pRg st="4" end="4"/>
                                            </p:txEl>
                                          </p:spTgt>
                                        </p:tgtEl>
                                      </p:cBhvr>
                                      <p:to x="100000" y="60000"/>
                                    </p:animScale>
                                    <p:animScale>
                                      <p:cBhvr>
                                        <p:cTn id="41" dur="166" decel="50000">
                                          <p:stCondLst>
                                            <p:cond delay="676"/>
                                          </p:stCondLst>
                                        </p:cTn>
                                        <p:tgtEl>
                                          <p:spTgt spid="3">
                                            <p:txEl>
                                              <p:pRg st="4" end="4"/>
                                            </p:txEl>
                                          </p:spTgt>
                                        </p:tgtEl>
                                      </p:cBhvr>
                                      <p:to x="100000" y="100000"/>
                                    </p:animScale>
                                    <p:animScale>
                                      <p:cBhvr>
                                        <p:cTn id="42" dur="26">
                                          <p:stCondLst>
                                            <p:cond delay="1312"/>
                                          </p:stCondLst>
                                        </p:cTn>
                                        <p:tgtEl>
                                          <p:spTgt spid="3">
                                            <p:txEl>
                                              <p:pRg st="4" end="4"/>
                                            </p:txEl>
                                          </p:spTgt>
                                        </p:tgtEl>
                                      </p:cBhvr>
                                      <p:to x="100000" y="80000"/>
                                    </p:animScale>
                                    <p:animScale>
                                      <p:cBhvr>
                                        <p:cTn id="43" dur="166" decel="50000">
                                          <p:stCondLst>
                                            <p:cond delay="1338"/>
                                          </p:stCondLst>
                                        </p:cTn>
                                        <p:tgtEl>
                                          <p:spTgt spid="3">
                                            <p:txEl>
                                              <p:pRg st="4" end="4"/>
                                            </p:txEl>
                                          </p:spTgt>
                                        </p:tgtEl>
                                      </p:cBhvr>
                                      <p:to x="100000" y="100000"/>
                                    </p:animScale>
                                    <p:animScale>
                                      <p:cBhvr>
                                        <p:cTn id="44" dur="26">
                                          <p:stCondLst>
                                            <p:cond delay="1642"/>
                                          </p:stCondLst>
                                        </p:cTn>
                                        <p:tgtEl>
                                          <p:spTgt spid="3">
                                            <p:txEl>
                                              <p:pRg st="4" end="4"/>
                                            </p:txEl>
                                          </p:spTgt>
                                        </p:tgtEl>
                                      </p:cBhvr>
                                      <p:to x="100000" y="90000"/>
                                    </p:animScale>
                                    <p:animScale>
                                      <p:cBhvr>
                                        <p:cTn id="45" dur="166" decel="50000">
                                          <p:stCondLst>
                                            <p:cond delay="1668"/>
                                          </p:stCondLst>
                                        </p:cTn>
                                        <p:tgtEl>
                                          <p:spTgt spid="3">
                                            <p:txEl>
                                              <p:pRg st="4" end="4"/>
                                            </p:txEl>
                                          </p:spTgt>
                                        </p:tgtEl>
                                      </p:cBhvr>
                                      <p:to x="100000" y="100000"/>
                                    </p:animScale>
                                    <p:animScale>
                                      <p:cBhvr>
                                        <p:cTn id="46" dur="26">
                                          <p:stCondLst>
                                            <p:cond delay="1808"/>
                                          </p:stCondLst>
                                        </p:cTn>
                                        <p:tgtEl>
                                          <p:spTgt spid="3">
                                            <p:txEl>
                                              <p:pRg st="4" end="4"/>
                                            </p:txEl>
                                          </p:spTgt>
                                        </p:tgtEl>
                                      </p:cBhvr>
                                      <p:to x="100000" y="95000"/>
                                    </p:animScale>
                                    <p:animScale>
                                      <p:cBhvr>
                                        <p:cTn id="47"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360</TotalTime>
  <Words>1962</Words>
  <Application>Microsoft Office PowerPoint</Application>
  <PresentationFormat>Presentación en pantalla (4:3)</PresentationFormat>
  <Paragraphs>61</Paragraphs>
  <Slides>16</Slides>
  <Notes>0</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Tema de Office</vt:lpstr>
      <vt:lpstr>Presentación de PowerPoint</vt:lpstr>
      <vt:lpstr>EL HERMANO MAYOR JUSTO EN SÍ MISMO: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Debemos Compartir el Gozo de Nuestro Padre </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HERMANO MAYOR</dc:title>
  <dc:creator>FAMILIA FIERRO CH</dc:creator>
  <cp:lastModifiedBy>FAMILIA FIERRO CH</cp:lastModifiedBy>
  <cp:revision>59</cp:revision>
  <dcterms:created xsi:type="dcterms:W3CDTF">2013-11-12T22:07:17Z</dcterms:created>
  <dcterms:modified xsi:type="dcterms:W3CDTF">2014-04-27T23:47:48Z</dcterms:modified>
</cp:coreProperties>
</file>